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6250" y="0"/>
                </a:lnTo>
                <a:lnTo>
                  <a:pt x="120000" y="108867"/>
                </a:lnTo>
                <a:lnTo>
                  <a:pt x="163" y="120000"/>
                </a:lnTo>
                <a:cubicBezTo>
                  <a:pt x="108" y="79903"/>
                  <a:pt x="54" y="39807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34809"/>
                </a:moveTo>
                <a:lnTo>
                  <a:pt x="119097" y="0"/>
                </a:lnTo>
                <a:lnTo>
                  <a:pt x="120000" y="84274"/>
                </a:lnTo>
                <a:lnTo>
                  <a:pt x="0" y="120000"/>
                </a:lnTo>
                <a:lnTo>
                  <a:pt x="0" y="3480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0" name="Shape 20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1" name="Shape 21"/>
          <p:cNvSpPr/>
          <p:nvPr/>
        </p:nvSpPr>
        <p:spPr>
          <a:xfrm rot="-180000">
            <a:off x="-161800" y="293317"/>
            <a:ext cx="11367116" cy="57518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84" y="0"/>
                </a:moveTo>
                <a:cubicBezTo>
                  <a:pt x="119856" y="39955"/>
                  <a:pt x="119928" y="79910"/>
                  <a:pt x="120000" y="119865"/>
                </a:cubicBezTo>
                <a:lnTo>
                  <a:pt x="0" y="120000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8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5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54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2400" b="0" i="0" u="none" strike="noStrike" cap="none">
              <a:solidFill>
                <a:srgbClr val="3F3F3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" name="Shape 27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3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Impact"/>
              <a:buNone/>
            </a:pPr>
            <a:r>
              <a:rPr lang="en-US" sz="8000" b="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Impact"/>
              <a:buNone/>
            </a:pPr>
            <a:r>
              <a:rPr lang="en-US" sz="8000" b="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5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6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pic" idx="2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3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5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6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7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idx="8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9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5400000">
            <a:off x="4227558" y="-1478363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Brickwork-HD-R1a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hape 7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8" name="Shape 8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63" y="0"/>
                  </a:moveTo>
                  <a:lnTo>
                    <a:pt x="120000" y="120000"/>
                  </a:lnTo>
                  <a:lnTo>
                    <a:pt x="0" y="119841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</p:spPr>
        </p:sp>
        <p:sp>
          <p:nvSpPr>
            <p:cNvPr id="10" name="Shape 10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3200" b="0" i="0" u="none" strike="noStrike" cap="none">
              <a:solidFill>
                <a:srgbClr val="5C060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POWERSCHOOL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GETTING STARTED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693643" y="326071"/>
            <a:ext cx="4126860" cy="11691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PREVIEWING QUESTIONS</a:t>
            </a:r>
          </a:p>
        </p:txBody>
      </p:sp>
      <p:pic>
        <p:nvPicPr>
          <p:cNvPr id="241" name="Shape 24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965" r="7129"/>
          <a:stretch/>
        </p:blipFill>
        <p:spPr>
          <a:xfrm>
            <a:off x="5046664" y="1773501"/>
            <a:ext cx="5603920" cy="2954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>
            <a:spLocks noGrp="1"/>
          </p:cNvSpPr>
          <p:nvPr>
            <p:ph type="body" idx="2"/>
          </p:nvPr>
        </p:nvSpPr>
        <p:spPr>
          <a:xfrm>
            <a:off x="713175" y="1495201"/>
            <a:ext cx="3780300" cy="41961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The 2 icons at the end of the Title show the question’s difficulty.</a:t>
            </a:r>
          </a:p>
          <a:p>
            <a:pPr marL="285750" marR="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Represents Bloom’s Taxonomy</a:t>
            </a:r>
          </a:p>
          <a:p>
            <a:pPr marL="285750" marR="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Represents Webb’s</a:t>
            </a: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   DOK</a:t>
            </a:r>
          </a:p>
          <a:p>
            <a:pPr marL="285750" marR="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1 </a:t>
            </a:r>
            <a:r>
              <a:rPr lang="en-US">
                <a:latin typeface="Cherry Cream Soda"/>
                <a:ea typeface="Cherry Cream Soda"/>
                <a:cs typeface="Cherry Cream Soda"/>
                <a:sym typeface="Cherry Cream Soda"/>
              </a:rPr>
              <a:t>to 6 with 6 being the hardest</a:t>
            </a:r>
          </a:p>
          <a:p>
            <a:pPr marL="285750" marR="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3776366" y="2788978"/>
            <a:ext cx="452846" cy="428506"/>
          </a:xfrm>
          <a:prstGeom prst="flowChartManualOperation">
            <a:avLst/>
          </a:prstGeom>
          <a:noFill/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4" name="Shape 244"/>
          <p:cNvSpPr txBox="1"/>
          <p:nvPr/>
        </p:nvSpPr>
        <p:spPr>
          <a:xfrm>
            <a:off x="3781521" y="2799249"/>
            <a:ext cx="45284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2</a:t>
            </a:r>
          </a:p>
        </p:txBody>
      </p:sp>
      <p:sp>
        <p:nvSpPr>
          <p:cNvPr id="245" name="Shape 245"/>
          <p:cNvSpPr/>
          <p:nvPr/>
        </p:nvSpPr>
        <p:spPr>
          <a:xfrm>
            <a:off x="3830710" y="3498494"/>
            <a:ext cx="476618" cy="480192"/>
          </a:xfrm>
          <a:prstGeom prst="ellipse">
            <a:avLst/>
          </a:prstGeom>
          <a:noFill/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3927054" y="3553924"/>
            <a:ext cx="32299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1</a:t>
            </a:r>
          </a:p>
        </p:txBody>
      </p:sp>
      <p:sp>
        <p:nvSpPr>
          <p:cNvPr id="247" name="Shape 247"/>
          <p:cNvSpPr/>
          <p:nvPr/>
        </p:nvSpPr>
        <p:spPr>
          <a:xfrm rot="-5400000">
            <a:off x="8694429" y="2252175"/>
            <a:ext cx="672625" cy="220080"/>
          </a:xfrm>
          <a:prstGeom prst="rightArrow">
            <a:avLst>
              <a:gd name="adj1" fmla="val 38091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8" name="Shape 248"/>
          <p:cNvSpPr/>
          <p:nvPr/>
        </p:nvSpPr>
        <p:spPr>
          <a:xfrm rot="-5400000">
            <a:off x="7058452" y="4402028"/>
            <a:ext cx="478972" cy="470571"/>
          </a:xfrm>
          <a:prstGeom prst="rightArrow">
            <a:avLst>
              <a:gd name="adj1" fmla="val 45493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9" name="Shape 249"/>
          <p:cNvSpPr/>
          <p:nvPr/>
        </p:nvSpPr>
        <p:spPr>
          <a:xfrm rot="5400000">
            <a:off x="8566102" y="1384382"/>
            <a:ext cx="660295" cy="268983"/>
          </a:xfrm>
          <a:prstGeom prst="rightArrow">
            <a:avLst>
              <a:gd name="adj1" fmla="val 38091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0" name="Shape 250"/>
          <p:cNvSpPr txBox="1"/>
          <p:nvPr/>
        </p:nvSpPr>
        <p:spPr>
          <a:xfrm>
            <a:off x="8268741" y="618246"/>
            <a:ext cx="1524000" cy="584775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Bloom’s Taxonomy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8464683" y="2709472"/>
            <a:ext cx="1132115" cy="584775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Webb’s DOK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5534606" y="4913397"/>
            <a:ext cx="3701143" cy="584775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Question and answer with correct answer marked in green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1090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ADDING QUESTIONS TO YOUR TEST</a:t>
            </a:r>
          </a:p>
        </p:txBody>
      </p:sp>
      <p:pic>
        <p:nvPicPr>
          <p:cNvPr id="258" name="Shape 25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46661" y="1324742"/>
            <a:ext cx="6034087" cy="339417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>
            <a:spLocks noGrp="1"/>
          </p:cNvSpPr>
          <p:nvPr>
            <p:ph type="body" idx="2"/>
          </p:nvPr>
        </p:nvSpPr>
        <p:spPr>
          <a:xfrm>
            <a:off x="693650" y="1924601"/>
            <a:ext cx="4126800" cy="35658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Click and hold the question you want to add to your test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Drag it to the right side and release</a:t>
            </a:r>
          </a:p>
          <a:p>
            <a:pPr marL="342900" marR="0" lvl="0" indent="-3429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To remove a question click on it, hold and drag to the left and release</a:t>
            </a:r>
          </a:p>
        </p:txBody>
      </p:sp>
      <p:sp>
        <p:nvSpPr>
          <p:cNvPr id="260" name="Shape 260"/>
          <p:cNvSpPr/>
          <p:nvPr/>
        </p:nvSpPr>
        <p:spPr>
          <a:xfrm rot="5400000">
            <a:off x="4898572" y="1928952"/>
            <a:ext cx="2159724" cy="3744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1" name="Shape 261"/>
          <p:cNvSpPr/>
          <p:nvPr/>
        </p:nvSpPr>
        <p:spPr>
          <a:xfrm rot="5400000">
            <a:off x="8790058" y="1677650"/>
            <a:ext cx="1625391" cy="342743"/>
          </a:xfrm>
          <a:prstGeom prst="rightArrow">
            <a:avLst>
              <a:gd name="adj1" fmla="val 38091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2" name="Shape 262"/>
          <p:cNvSpPr/>
          <p:nvPr/>
        </p:nvSpPr>
        <p:spPr>
          <a:xfrm rot="5400000" flipH="1">
            <a:off x="7997861" y="3566690"/>
            <a:ext cx="431409" cy="299720"/>
          </a:xfrm>
          <a:prstGeom prst="rightArrow">
            <a:avLst>
              <a:gd name="adj1" fmla="val 50000"/>
              <a:gd name="adj2" fmla="val 4313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5259977" y="451549"/>
            <a:ext cx="1602377" cy="584775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Click &amp; hold question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8743405" y="393412"/>
            <a:ext cx="1863635" cy="584775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Drop question here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7370650" y="3986422"/>
            <a:ext cx="1811382" cy="584775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Drag question to right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693642" y="476794"/>
            <a:ext cx="4126860" cy="11778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DIFFERENT TYPES OF QUESTIONS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2"/>
          </p:nvPr>
        </p:nvSpPr>
        <p:spPr>
          <a:xfrm>
            <a:off x="467475" y="1759027"/>
            <a:ext cx="4126800" cy="35427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B05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?</a:t>
            </a:r>
            <a:r>
              <a:rPr lang="en-US" sz="16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Green question mark usually means multiple choice, single answer questions.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FF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?</a:t>
            </a:r>
            <a:r>
              <a:rPr lang="en-US" sz="16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Red question mark usually means multiple choice, drag &amp; drop, multiple answer questions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FF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CR</a:t>
            </a:r>
            <a:r>
              <a:rPr lang="en-US" sz="16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Red Constructive Response means essay type questions that you have to grade.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id="272" name="Shape 27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285" r="3665"/>
          <a:stretch/>
        </p:blipFill>
        <p:spPr>
          <a:xfrm>
            <a:off x="5046663" y="1457631"/>
            <a:ext cx="6553831" cy="335666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 rot="6749992">
            <a:off x="4978498" y="1868107"/>
            <a:ext cx="1742598" cy="301329"/>
          </a:xfrm>
          <a:prstGeom prst="rightArrow">
            <a:avLst>
              <a:gd name="adj1" fmla="val 38091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4" name="Shape 274"/>
          <p:cNvSpPr/>
          <p:nvPr/>
        </p:nvSpPr>
        <p:spPr>
          <a:xfrm rot="-5400000">
            <a:off x="4698252" y="4173746"/>
            <a:ext cx="1357838" cy="257275"/>
          </a:xfrm>
          <a:prstGeom prst="rightArrow">
            <a:avLst>
              <a:gd name="adj1" fmla="val 38091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5" name="Shape 275"/>
          <p:cNvSpPr/>
          <p:nvPr/>
        </p:nvSpPr>
        <p:spPr>
          <a:xfrm rot="10800000">
            <a:off x="5505808" y="3300548"/>
            <a:ext cx="2558328" cy="158331"/>
          </a:xfrm>
          <a:prstGeom prst="rightArrow">
            <a:avLst>
              <a:gd name="adj1" fmla="val 38091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6164989" y="896434"/>
            <a:ext cx="1428205" cy="338554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00B05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?</a:t>
            </a: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Question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8064136" y="3210436"/>
            <a:ext cx="1663337" cy="338554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FF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CR</a:t>
            </a: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Question</a:t>
            </a:r>
          </a:p>
        </p:txBody>
      </p:sp>
      <p:sp>
        <p:nvSpPr>
          <p:cNvPr id="278" name="Shape 278"/>
          <p:cNvSpPr txBox="1"/>
          <p:nvPr/>
        </p:nvSpPr>
        <p:spPr>
          <a:xfrm>
            <a:off x="4594342" y="4963241"/>
            <a:ext cx="1833264" cy="338554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rgbClr val="FF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?</a:t>
            </a: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11168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MULTIPLE ANSWER QUESTIONS</a:t>
            </a:r>
          </a:p>
        </p:txBody>
      </p:sp>
      <p:pic>
        <p:nvPicPr>
          <p:cNvPr id="284" name="Shape 28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46663" y="1333451"/>
            <a:ext cx="6034087" cy="339417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Shape 285"/>
          <p:cNvSpPr txBox="1">
            <a:spLocks noGrp="1"/>
          </p:cNvSpPr>
          <p:nvPr>
            <p:ph type="body" idx="2"/>
          </p:nvPr>
        </p:nvSpPr>
        <p:spPr>
          <a:xfrm>
            <a:off x="693650" y="1950726"/>
            <a:ext cx="4126800" cy="24405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Some questions have multiple correct answers.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All</a:t>
            </a: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correct answers must be selected to get the question right.</a:t>
            </a:r>
          </a:p>
        </p:txBody>
      </p:sp>
      <p:sp>
        <p:nvSpPr>
          <p:cNvPr id="286" name="Shape 286"/>
          <p:cNvSpPr/>
          <p:nvPr/>
        </p:nvSpPr>
        <p:spPr>
          <a:xfrm rot="-5400000">
            <a:off x="9414769" y="4275104"/>
            <a:ext cx="1045027" cy="262863"/>
          </a:xfrm>
          <a:prstGeom prst="rightArrow">
            <a:avLst>
              <a:gd name="adj1" fmla="val 38091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7" name="Shape 287"/>
          <p:cNvSpPr/>
          <p:nvPr/>
        </p:nvSpPr>
        <p:spPr>
          <a:xfrm rot="-5400000">
            <a:off x="6371393" y="4516464"/>
            <a:ext cx="450655" cy="200347"/>
          </a:xfrm>
          <a:prstGeom prst="rightArrow">
            <a:avLst>
              <a:gd name="adj1" fmla="val 38091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8" name="Shape 288"/>
          <p:cNvSpPr/>
          <p:nvPr/>
        </p:nvSpPr>
        <p:spPr>
          <a:xfrm rot="-5400000">
            <a:off x="7722422" y="4029983"/>
            <a:ext cx="1336611" cy="287351"/>
          </a:xfrm>
          <a:prstGeom prst="rightArrow">
            <a:avLst>
              <a:gd name="adj1" fmla="val 38091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6078583" y="4929049"/>
            <a:ext cx="1192010" cy="584775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Correct Answer 1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7811886" y="4937755"/>
            <a:ext cx="1297279" cy="584775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Correct Answer 2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9288642" y="4937755"/>
            <a:ext cx="1297279" cy="584775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Correct Answer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745764" y="148046"/>
            <a:ext cx="4126860" cy="1219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CONSTRUCTIVE RESPONSE</a:t>
            </a:r>
          </a:p>
        </p:txBody>
      </p:sp>
      <p:pic>
        <p:nvPicPr>
          <p:cNvPr id="297" name="Shape 29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684" r="3820"/>
          <a:stretch/>
        </p:blipFill>
        <p:spPr>
          <a:xfrm>
            <a:off x="4924744" y="1193077"/>
            <a:ext cx="6529188" cy="356938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Shape 298"/>
          <p:cNvSpPr txBox="1">
            <a:spLocks noGrp="1"/>
          </p:cNvSpPr>
          <p:nvPr>
            <p:ph type="body" idx="2"/>
          </p:nvPr>
        </p:nvSpPr>
        <p:spPr>
          <a:xfrm>
            <a:off x="496250" y="1367250"/>
            <a:ext cx="4273800" cy="42348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6705"/>
              <a:buFont typeface="Arial"/>
              <a:buChar char="•"/>
            </a:pPr>
            <a:r>
              <a:rPr lang="en-US" sz="1665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Constructive Response questions are essay questions.</a:t>
            </a:r>
          </a:p>
          <a:p>
            <a:pPr marL="285750" marR="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6705"/>
              <a:buFont typeface="Arial"/>
              <a:buChar char="•"/>
            </a:pPr>
            <a:r>
              <a:rPr lang="en-US" sz="1665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Teachers must grade these using the provided Rubric by the program before it will grade the rest of the test.</a:t>
            </a:r>
          </a:p>
          <a:p>
            <a:pPr marL="285750" marR="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6705"/>
              <a:buFont typeface="Arial"/>
              <a:buChar char="•"/>
            </a:pPr>
            <a:r>
              <a:rPr lang="en-US" sz="1665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3 scores can be given for the Constructive Responses.</a:t>
            </a:r>
          </a:p>
          <a:p>
            <a:pPr marL="285750" marR="0" lvl="0" indent="-2857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6705"/>
              <a:buFont typeface="Arial"/>
              <a:buChar char="•"/>
            </a:pPr>
            <a:r>
              <a:rPr lang="en-US" sz="1665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2 for a complete answer; 1 for a partial answer or a 0 for an incomplete answer.</a:t>
            </a:r>
          </a:p>
          <a:p>
            <a:pPr marL="285750" marR="0" lvl="0" indent="-285750" algn="l" rtl="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56705"/>
              <a:buFont typeface="Arial"/>
              <a:buNone/>
            </a:pPr>
            <a:endParaRPr sz="1665" b="0" i="0" u="none" strike="noStrike" cap="none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9614394" y="2159517"/>
            <a:ext cx="452846" cy="827314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9483634" y="3313611"/>
            <a:ext cx="452846" cy="827314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10145486" y="2311564"/>
            <a:ext cx="1541417" cy="52322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Requirements for a 2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0067240" y="3430051"/>
            <a:ext cx="1541417" cy="52322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Requirements for a 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1224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PREVIEWING IN POWER TEST</a:t>
            </a:r>
          </a:p>
        </p:txBody>
      </p:sp>
      <p:pic>
        <p:nvPicPr>
          <p:cNvPr id="308" name="Shape 30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498" r="3809"/>
          <a:stretch/>
        </p:blipFill>
        <p:spPr>
          <a:xfrm>
            <a:off x="4934946" y="1376794"/>
            <a:ext cx="6495097" cy="3323459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Shape 309"/>
          <p:cNvSpPr txBox="1">
            <a:spLocks noGrp="1"/>
          </p:cNvSpPr>
          <p:nvPr>
            <p:ph type="body" idx="2"/>
          </p:nvPr>
        </p:nvSpPr>
        <p:spPr>
          <a:xfrm>
            <a:off x="693650" y="2335350"/>
            <a:ext cx="4020600" cy="20157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Choose an exam to preview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Click exam view &amp; scroll down to Preview in Power Test.</a:t>
            </a:r>
          </a:p>
        </p:txBody>
      </p:sp>
      <p:sp>
        <p:nvSpPr>
          <p:cNvPr id="310" name="Shape 310"/>
          <p:cNvSpPr/>
          <p:nvPr/>
        </p:nvSpPr>
        <p:spPr>
          <a:xfrm rot="10800000">
            <a:off x="9475729" y="3422468"/>
            <a:ext cx="469460" cy="242826"/>
          </a:xfrm>
          <a:prstGeom prst="rightArrow">
            <a:avLst>
              <a:gd name="adj1" fmla="val 38091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1" name="Shape 311"/>
          <p:cNvSpPr/>
          <p:nvPr/>
        </p:nvSpPr>
        <p:spPr>
          <a:xfrm rot="-5400000">
            <a:off x="4882322" y="3935832"/>
            <a:ext cx="1710506" cy="275926"/>
          </a:xfrm>
          <a:prstGeom prst="rightArrow">
            <a:avLst>
              <a:gd name="adj1" fmla="val 38091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4885092" y="4929048"/>
            <a:ext cx="1750839" cy="338554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Choose Exam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9945189" y="3251492"/>
            <a:ext cx="1484854" cy="584775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Click on Power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00" cy="2023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MAKING THE TEST READY FOR STUDENTS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500" cy="468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900">
                <a:solidFill>
                  <a:srgbClr val="00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Click Testing Center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body" idx="2"/>
          </p:nvPr>
        </p:nvSpPr>
        <p:spPr>
          <a:xfrm>
            <a:off x="117676" y="2709050"/>
            <a:ext cx="4702800" cy="266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buSzPct val="100000"/>
              <a:buChar char="●"/>
            </a:pPr>
            <a:r>
              <a:rPr lang="en-US" sz="3000"/>
              <a:t>Click on Testing Center</a:t>
            </a: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3000"/>
              <a:t>Choose Subject &amp; Grade</a:t>
            </a:r>
          </a:p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3000"/>
              <a:t>Find &amp; choose your test</a:t>
            </a:r>
          </a:p>
          <a:p>
            <a:pPr marL="457200" lvl="0" indent="-419100" algn="l">
              <a:lnSpc>
                <a:spcPct val="100000"/>
              </a:lnSpc>
              <a:spcBef>
                <a:spcPts val="0"/>
              </a:spcBef>
              <a:buSzPct val="100000"/>
              <a:buChar char="●"/>
            </a:pPr>
            <a:r>
              <a:rPr lang="en-US" sz="3000"/>
              <a:t>Choose one of your classes</a:t>
            </a: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3">
            <a:alphaModFix/>
          </a:blip>
          <a:srcRect t="13367" r="3250"/>
          <a:stretch/>
        </p:blipFill>
        <p:spPr>
          <a:xfrm>
            <a:off x="4952450" y="1319450"/>
            <a:ext cx="6633101" cy="37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/>
          <p:nvPr/>
        </p:nvSpPr>
        <p:spPr>
          <a:xfrm rot="10800000">
            <a:off x="7299900" y="995750"/>
            <a:ext cx="95400" cy="323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 txBox="1"/>
          <p:nvPr/>
        </p:nvSpPr>
        <p:spPr>
          <a:xfrm>
            <a:off x="7299900" y="709850"/>
            <a:ext cx="1533600" cy="2859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900">
                <a:latin typeface="Cherry Cream Soda"/>
                <a:ea typeface="Cherry Cream Soda"/>
                <a:cs typeface="Cherry Cream Soda"/>
                <a:sym typeface="Cherry Cream Soda"/>
              </a:rPr>
              <a:t> Click Testing Center</a:t>
            </a:r>
          </a:p>
        </p:txBody>
      </p:sp>
      <p:sp>
        <p:nvSpPr>
          <p:cNvPr id="324" name="Shape 324"/>
          <p:cNvSpPr/>
          <p:nvPr/>
        </p:nvSpPr>
        <p:spPr>
          <a:xfrm>
            <a:off x="5799725" y="2262575"/>
            <a:ext cx="95400" cy="323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7899979" y="1957776"/>
            <a:ext cx="95400" cy="323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9447800" y="1710125"/>
            <a:ext cx="95400" cy="323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7" name="Shape 327"/>
          <p:cNvSpPr txBox="1"/>
          <p:nvPr/>
        </p:nvSpPr>
        <p:spPr>
          <a:xfrm>
            <a:off x="7226300" y="2281475"/>
            <a:ext cx="1221300" cy="4275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900">
                <a:latin typeface="Cherry Cream Soda"/>
                <a:ea typeface="Cherry Cream Soda"/>
                <a:cs typeface="Cherry Cream Soda"/>
                <a:sym typeface="Cherry Cream Soda"/>
              </a:rPr>
              <a:t> Click Subject &amp; Grade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9114400" y="2033825"/>
            <a:ext cx="904800" cy="4275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900">
                <a:latin typeface="Cherry Cream Soda"/>
                <a:ea typeface="Cherry Cream Soda"/>
                <a:cs typeface="Cherry Cream Soda"/>
                <a:sym typeface="Cherry Cream Soda"/>
              </a:rPr>
              <a:t> Click Your Test</a:t>
            </a:r>
          </a:p>
        </p:txBody>
      </p:sp>
      <p:sp>
        <p:nvSpPr>
          <p:cNvPr id="329" name="Shape 329"/>
          <p:cNvSpPr txBox="1"/>
          <p:nvPr/>
        </p:nvSpPr>
        <p:spPr>
          <a:xfrm>
            <a:off x="5156800" y="2586275"/>
            <a:ext cx="1433400" cy="285900"/>
          </a:xfrm>
          <a:prstGeom prst="rect">
            <a:avLst/>
          </a:pr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00">
                <a:latin typeface="Cherry Cream Soda"/>
                <a:ea typeface="Cherry Cream Soda"/>
                <a:cs typeface="Cherry Cream Soda"/>
                <a:sym typeface="Cherry Cream Soda"/>
              </a:rPr>
              <a:t> Choose Your Class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00" cy="2023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500" cy="4688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6" name="Shape 336"/>
          <p:cNvSpPr txBox="1">
            <a:spLocks noGrp="1"/>
          </p:cNvSpPr>
          <p:nvPr>
            <p:ph type="body" idx="2"/>
          </p:nvPr>
        </p:nvSpPr>
        <p:spPr>
          <a:xfrm>
            <a:off x="693642" y="2709052"/>
            <a:ext cx="4126800" cy="266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65922" y="685800"/>
            <a:ext cx="4126860" cy="12910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LOGGING IN TO POWERSCHOOL</a:t>
            </a:r>
          </a:p>
        </p:txBody>
      </p:sp>
      <p:pic>
        <p:nvPicPr>
          <p:cNvPr id="155" name="Shape 1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1666" t="16937" r="30778" b="8488"/>
          <a:stretch/>
        </p:blipFill>
        <p:spPr>
          <a:xfrm>
            <a:off x="6300210" y="685800"/>
            <a:ext cx="4261773" cy="476022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567892" y="2377747"/>
            <a:ext cx="4937760" cy="2665533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Use your @carterk12.net e-mail address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You the default password which is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cartercounty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Create a new password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12910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POWERSCHOOL</a:t>
            </a:r>
            <a:b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HOME PAGE</a:t>
            </a:r>
          </a:p>
        </p:txBody>
      </p:sp>
      <p:pic>
        <p:nvPicPr>
          <p:cNvPr id="162" name="Shape 1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798" r="4170"/>
          <a:stretch/>
        </p:blipFill>
        <p:spPr>
          <a:xfrm>
            <a:off x="5046663" y="1396760"/>
            <a:ext cx="6566217" cy="333086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693642" y="2142310"/>
            <a:ext cx="4126861" cy="100094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From the homepage, click Assessment Library</a:t>
            </a:r>
          </a:p>
        </p:txBody>
      </p:sp>
      <p:sp>
        <p:nvSpPr>
          <p:cNvPr id="164" name="Shape 164"/>
          <p:cNvSpPr/>
          <p:nvPr/>
        </p:nvSpPr>
        <p:spPr>
          <a:xfrm>
            <a:off x="6644821" y="1092200"/>
            <a:ext cx="168729" cy="3045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5630635" y="445869"/>
            <a:ext cx="2197100" cy="646331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Assessment Library Button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93644" y="1384919"/>
            <a:ext cx="4126860" cy="7757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NEW EXAM</a:t>
            </a:r>
          </a:p>
        </p:txBody>
      </p:sp>
      <p:pic>
        <p:nvPicPr>
          <p:cNvPr id="171" name="Shape 1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029" r="3375"/>
          <a:stretch/>
        </p:blipFill>
        <p:spPr>
          <a:xfrm>
            <a:off x="5046663" y="1384919"/>
            <a:ext cx="6417004" cy="358713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body" idx="2"/>
          </p:nvPr>
        </p:nvSpPr>
        <p:spPr>
          <a:xfrm>
            <a:off x="693650" y="2622176"/>
            <a:ext cx="4126800" cy="10587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ctr" rtl="0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Click on the New Exam button</a:t>
            </a:r>
          </a:p>
        </p:txBody>
      </p:sp>
      <p:sp>
        <p:nvSpPr>
          <p:cNvPr id="173" name="Shape 173"/>
          <p:cNvSpPr/>
          <p:nvPr/>
        </p:nvSpPr>
        <p:spPr>
          <a:xfrm rot="10800000">
            <a:off x="8807449" y="1946421"/>
            <a:ext cx="321491" cy="88827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7937500" y="2867621"/>
            <a:ext cx="2266950" cy="92333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Click here to start creating a new exam.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693642" y="506201"/>
            <a:ext cx="4126860" cy="11415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CREATING A NEW EXAM</a:t>
            </a:r>
          </a:p>
        </p:txBody>
      </p:sp>
      <p:pic>
        <p:nvPicPr>
          <p:cNvPr id="180" name="Shape 1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940" r="3977" b="1"/>
          <a:stretch/>
        </p:blipFill>
        <p:spPr>
          <a:xfrm>
            <a:off x="5036501" y="1076955"/>
            <a:ext cx="6434137" cy="3302004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693650" y="1820102"/>
            <a:ext cx="4126800" cy="21735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Name the test (preferably putting your last name 1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st</a:t>
            </a: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then whatever you name it).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Select Exam Category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82" name="Shape 182"/>
          <p:cNvSpPr/>
          <p:nvPr/>
        </p:nvSpPr>
        <p:spPr>
          <a:xfrm flipH="1">
            <a:off x="7898674" y="1076956"/>
            <a:ext cx="333804" cy="45393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7576457" y="1614699"/>
            <a:ext cx="1959428" cy="24622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Dorsey – Ancient Islam</a:t>
            </a:r>
          </a:p>
        </p:txBody>
      </p:sp>
      <p:sp>
        <p:nvSpPr>
          <p:cNvPr id="184" name="Shape 184"/>
          <p:cNvSpPr/>
          <p:nvPr/>
        </p:nvSpPr>
        <p:spPr>
          <a:xfrm rot="-5400000" flipH="1">
            <a:off x="6632382" y="1709531"/>
            <a:ext cx="228600" cy="52406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7728084" y="1839638"/>
            <a:ext cx="780190" cy="24622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Pre-Test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6533628" y="205686"/>
            <a:ext cx="3439885" cy="646331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Test name with my name Dorsey –Ancient Islam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5044548" y="1737809"/>
            <a:ext cx="1448149" cy="58477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Choose Exam Type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986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CREATING AN EXAM</a:t>
            </a:r>
            <a:b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-US" sz="1800" b="0" i="0" u="none" strike="noStrike" cap="none">
                <a:solidFill>
                  <a:schemeClr val="accent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(CONTINUED)</a:t>
            </a:r>
          </a:p>
        </p:txBody>
      </p:sp>
      <p:pic>
        <p:nvPicPr>
          <p:cNvPr id="193" name="Shape 19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542" r="4531"/>
          <a:stretch/>
        </p:blipFill>
        <p:spPr>
          <a:xfrm>
            <a:off x="4994411" y="1002178"/>
            <a:ext cx="6451551" cy="332450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>
            <a:spLocks noGrp="1"/>
          </p:cNvSpPr>
          <p:nvPr>
            <p:ph type="body" idx="2"/>
          </p:nvPr>
        </p:nvSpPr>
        <p:spPr>
          <a:xfrm>
            <a:off x="435425" y="1672050"/>
            <a:ext cx="4385100" cy="40194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Click on Subject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Choose TN Current Standards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Choose your Subject and use the right       arrow key to select it.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Click Select at the bottom.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Click Create button.</a:t>
            </a:r>
          </a:p>
        </p:txBody>
      </p:sp>
      <p:sp>
        <p:nvSpPr>
          <p:cNvPr id="195" name="Shape 195"/>
          <p:cNvSpPr/>
          <p:nvPr/>
        </p:nvSpPr>
        <p:spPr>
          <a:xfrm rot="-5400000" flipH="1">
            <a:off x="6911691" y="1895555"/>
            <a:ext cx="197419" cy="53993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6" name="Shape 196"/>
          <p:cNvSpPr/>
          <p:nvPr/>
        </p:nvSpPr>
        <p:spPr>
          <a:xfrm rot="-5400000" flipH="1">
            <a:off x="7284721" y="2995358"/>
            <a:ext cx="228599" cy="82731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1985555" y="3021874"/>
            <a:ext cx="287382" cy="20317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8" name="Shape 198"/>
          <p:cNvSpPr/>
          <p:nvPr/>
        </p:nvSpPr>
        <p:spPr>
          <a:xfrm rot="10800000" flipH="1">
            <a:off x="9292047" y="4014650"/>
            <a:ext cx="261256" cy="51380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8220187" y="4528455"/>
            <a:ext cx="2708366" cy="369332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Click Select button.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5155473" y="1503800"/>
            <a:ext cx="1584962" cy="1323439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Click Subject &amp; choose TN Current Standards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5243779" y="3001311"/>
            <a:ext cx="1654629" cy="830997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Pick your grade &amp; subject</a:t>
            </a:r>
          </a:p>
        </p:txBody>
      </p:sp>
      <p:sp>
        <p:nvSpPr>
          <p:cNvPr id="202" name="Shape 202"/>
          <p:cNvSpPr/>
          <p:nvPr/>
        </p:nvSpPr>
        <p:spPr>
          <a:xfrm flipH="1">
            <a:off x="8691154" y="1002178"/>
            <a:ext cx="303334" cy="153201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7638671" y="171181"/>
            <a:ext cx="2711633" cy="830997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Arrow button to move grade &amp; subject to be able to create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12039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SELECTING TEST QUESTIONS</a:t>
            </a:r>
          </a:p>
        </p:txBody>
      </p:sp>
      <p:pic>
        <p:nvPicPr>
          <p:cNvPr id="209" name="Shape 2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3824" r="3953"/>
          <a:stretch/>
        </p:blipFill>
        <p:spPr>
          <a:xfrm>
            <a:off x="5216434" y="1263215"/>
            <a:ext cx="6331723" cy="319557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693650" y="1968152"/>
            <a:ext cx="4126800" cy="31956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To choose a test made by another teacher, select under Exam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To make your own test and look at the available questions, click Items at the top.</a:t>
            </a:r>
          </a:p>
        </p:txBody>
      </p:sp>
      <p:sp>
        <p:nvSpPr>
          <p:cNvPr id="211" name="Shape 211"/>
          <p:cNvSpPr/>
          <p:nvPr/>
        </p:nvSpPr>
        <p:spPr>
          <a:xfrm rot="1380466" flipH="1">
            <a:off x="5551557" y="972794"/>
            <a:ext cx="161361" cy="157065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2" name="Shape 212"/>
          <p:cNvSpPr/>
          <p:nvPr/>
        </p:nvSpPr>
        <p:spPr>
          <a:xfrm rot="5400000" flipH="1">
            <a:off x="8521141" y="2434825"/>
            <a:ext cx="219191" cy="85235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9056912" y="2508931"/>
            <a:ext cx="2271487" cy="923330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Choose another teacher’s exam from here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5799908" y="365760"/>
            <a:ext cx="3257005" cy="646331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See available questions, click items.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SELECTING TEST QUESTIONS</a:t>
            </a:r>
          </a:p>
        </p:txBody>
      </p:sp>
      <p:pic>
        <p:nvPicPr>
          <p:cNvPr id="220" name="Shape 2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4594" r="5051"/>
          <a:stretch/>
        </p:blipFill>
        <p:spPr>
          <a:xfrm>
            <a:off x="4834457" y="1660525"/>
            <a:ext cx="6739485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>
            <a:spLocks noGrp="1"/>
          </p:cNvSpPr>
          <p:nvPr>
            <p:ph type="body" idx="2"/>
          </p:nvPr>
        </p:nvSpPr>
        <p:spPr>
          <a:xfrm>
            <a:off x="693650" y="2174875"/>
            <a:ext cx="3852000" cy="2123400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Choose the standard you will be testing. 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Choose the actual question </a:t>
            </a:r>
          </a:p>
        </p:txBody>
      </p:sp>
      <p:sp>
        <p:nvSpPr>
          <p:cNvPr id="222" name="Shape 222"/>
          <p:cNvSpPr/>
          <p:nvPr/>
        </p:nvSpPr>
        <p:spPr>
          <a:xfrm rot="6524737">
            <a:off x="4669874" y="2298658"/>
            <a:ext cx="1731880" cy="22560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3" name="Shape 223"/>
          <p:cNvSpPr/>
          <p:nvPr/>
        </p:nvSpPr>
        <p:spPr>
          <a:xfrm rot="10800000">
            <a:off x="8039100" y="3911600"/>
            <a:ext cx="431800" cy="127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4" name="Shape 224"/>
          <p:cNvSpPr/>
          <p:nvPr/>
        </p:nvSpPr>
        <p:spPr>
          <a:xfrm rot="10800000">
            <a:off x="7384157" y="3365500"/>
            <a:ext cx="565150" cy="12065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5773782" y="78145"/>
            <a:ext cx="1693074" cy="1477328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Click arrow beside the standard to reveal the questions.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8554426" y="3651934"/>
            <a:ext cx="1911350" cy="646331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Choose your question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693642" y="1286691"/>
            <a:ext cx="4126860" cy="1108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PREVIEWING QUESTIONS</a:t>
            </a:r>
          </a:p>
        </p:txBody>
      </p:sp>
      <p:pic>
        <p:nvPicPr>
          <p:cNvPr id="232" name="Shape 2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2285" r="3665"/>
          <a:stretch/>
        </p:blipFill>
        <p:spPr>
          <a:xfrm>
            <a:off x="4905690" y="1286691"/>
            <a:ext cx="6544069" cy="335167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>
            <a:spLocks noGrp="1"/>
          </p:cNvSpPr>
          <p:nvPr>
            <p:ph type="body" idx="2"/>
          </p:nvPr>
        </p:nvSpPr>
        <p:spPr>
          <a:xfrm>
            <a:off x="693642" y="2656114"/>
            <a:ext cx="4126861" cy="1637212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Preview a question before selecting it.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59999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Click on the viewer icon</a:t>
            </a:r>
          </a:p>
        </p:txBody>
      </p:sp>
      <p:sp>
        <p:nvSpPr>
          <p:cNvPr id="234" name="Shape 234"/>
          <p:cNvSpPr/>
          <p:nvPr/>
        </p:nvSpPr>
        <p:spPr>
          <a:xfrm rot="10800000">
            <a:off x="7397932" y="3039290"/>
            <a:ext cx="779793" cy="19158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flat" cmpd="sng">
            <a:solidFill>
              <a:srgbClr val="860A0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8177724" y="2842696"/>
            <a:ext cx="1933303" cy="584775"/>
          </a:xfrm>
          <a:prstGeom prst="rect">
            <a:avLst/>
          </a:prstGeom>
          <a:noFill/>
          <a:ln w="571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Click on viewer icon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Custom</PresentationFormat>
  <Paragraphs>96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Main Event</vt:lpstr>
      <vt:lpstr>POWERSCHOOL</vt:lpstr>
      <vt:lpstr>LOGGING IN TO POWERSCHOOL</vt:lpstr>
      <vt:lpstr>POWERSCHOOL HOME PAGE</vt:lpstr>
      <vt:lpstr>NEW EXAM</vt:lpstr>
      <vt:lpstr>CREATING A NEW EXAM</vt:lpstr>
      <vt:lpstr>CREATING AN EXAM (CONTINUED)</vt:lpstr>
      <vt:lpstr>SELECTING TEST QUESTIONS</vt:lpstr>
      <vt:lpstr>SELECTING TEST QUESTIONS</vt:lpstr>
      <vt:lpstr>PREVIEWING QUESTIONS</vt:lpstr>
      <vt:lpstr>PREVIEWING QUESTIONS</vt:lpstr>
      <vt:lpstr>ADDING QUESTIONS TO YOUR TEST</vt:lpstr>
      <vt:lpstr>DIFFERENT TYPES OF QUESTIONS</vt:lpstr>
      <vt:lpstr>MULTIPLE ANSWER QUESTIONS</vt:lpstr>
      <vt:lpstr>CONSTRUCTIVE RESPONSE</vt:lpstr>
      <vt:lpstr>PREVIEWING IN POWER TEST</vt:lpstr>
      <vt:lpstr>MAKING THE TEST READY FOR STUDENTS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POWERSCHOOL</dc:title>
  <dc:creator>Teacher</dc:creator>
  <cp:lastModifiedBy>Teacher</cp:lastModifiedBy>
  <cp:revision>1</cp:revision>
  <dcterms:modified xsi:type="dcterms:W3CDTF">2017-10-18T14:21:02Z</dcterms:modified>
</cp:coreProperties>
</file>