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 id="263" r:id="rId8"/>
    <p:sldId id="262"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7" d="100"/>
          <a:sy n="77" d="100"/>
        </p:scale>
        <p:origin x="-157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FE7D661-1836-44F7-8FAF-35E8F866ECD3}" type="datetime1">
              <a:rPr lang="en-US" smtClean="0"/>
              <a:pPr/>
              <a:t>2/12/17</a:t>
            </a:fld>
            <a:endParaRPr lang="en-US"/>
          </a:p>
        </p:txBody>
      </p:sp>
      <p:sp>
        <p:nvSpPr>
          <p:cNvPr id="8" name="Slide Number Placeholder 7"/>
          <p:cNvSpPr>
            <a:spLocks noGrp="1"/>
          </p:cNvSpPr>
          <p:nvPr>
            <p:ph type="sldNum" sz="quarter" idx="11"/>
          </p:nvPr>
        </p:nvSpPr>
        <p:spPr/>
        <p:txBody>
          <a:bodyPr/>
          <a:lstStyle/>
          <a:p>
            <a:fld id="{CE8079A4-7AA8-4A4F-87E2-7781EC5097DD}" type="slidenum">
              <a:rPr lang="en-US" smtClean="0"/>
              <a:pPr/>
              <a:t>‹#›</a:t>
            </a:fld>
            <a:endParaRPr lang="en-US"/>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F71CE-B899-4B2B-848D-9F12F0C901B6}" type="datetimeFigureOut">
              <a:rPr lang="en-US" smtClean="0"/>
              <a:t>2/12/17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7606D-E5C4-4C2F-8241-EC2663EF1C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2CF1CA-F464-4B29-B867-EAF8A9B936E3}" type="datetime1">
              <a:rPr lang="en-US" smtClean="0"/>
              <a:pPr/>
              <a:t>2/12/17</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E6B357-51B9-47D2-A71D-0D06CB03185D}" type="datetime1">
              <a:rPr lang="en-US" smtClean="0"/>
              <a:pPr/>
              <a:t>2/12/17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8CB827-F132-4DF6-9FB9-4035A4C798EF}" type="datetime1">
              <a:rPr lang="en-US" smtClean="0"/>
              <a:pPr/>
              <a:t>2/12/17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A92A601-7D32-4ED7-AD1A-974B6DDBDCDC}" type="datetime1">
              <a:rPr lang="en-US" smtClean="0"/>
              <a:pPr/>
              <a:t>2/12/17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3A17B41-4A0C-4639-A132-E5C8F99A4BE8}" type="datetime1">
              <a:rPr lang="en-US" smtClean="0"/>
              <a:pPr/>
              <a:t>2/12/17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8079A4-7AA8-4A4F-87E2-7781EC5097DD}"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9967FD-6084-4075-993E-77EC8038773F}" type="datetime1">
              <a:rPr lang="en-US" smtClean="0"/>
              <a:pPr/>
              <a:t>2/12/17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88B47-74BA-4873-ADAE-EB0120124E83}" type="datetime1">
              <a:rPr lang="en-US" smtClean="0"/>
              <a:pPr/>
              <a:t>2/12/17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CF52C1-9A39-494C-9977-BBEFAB872C1F}" type="datetime1">
              <a:rPr lang="en-US" smtClean="0"/>
              <a:pPr/>
              <a:t>2/12/17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EACE2-EA00-4376-9A66-47ABB8B02CF5}" type="datetime1">
              <a:rPr lang="en-US" smtClean="0"/>
              <a:pPr/>
              <a:t>2/12/17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DA47DADC-55EA-4839-91C8-5BCC0EC06F5C}" type="datetime1">
              <a:rPr lang="en-US" smtClean="0"/>
              <a:pPr/>
              <a:t>2/12/17</a:t>
            </a:fld>
            <a:endParaRPr lang="en-US" dirty="0"/>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CE8079A4-7AA8-4A4F-87E2-7781EC5097DD}"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2" r:id="rId10"/>
    <p:sldLayoutId id="2147483671" r:id="rId11"/>
  </p:sldLayoutIdLst>
  <p:hf sldNum="0" hdr="0" ftr="0" dt="0"/>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Deconstructing R2D2	</a:t>
            </a:r>
            <a:endParaRPr lang="en-US" dirty="0"/>
          </a:p>
        </p:txBody>
      </p:sp>
      <p:sp>
        <p:nvSpPr>
          <p:cNvPr id="3" name="Subtitle 2"/>
          <p:cNvSpPr>
            <a:spLocks noGrp="1"/>
          </p:cNvSpPr>
          <p:nvPr>
            <p:ph type="subTitle" idx="1"/>
          </p:nvPr>
        </p:nvSpPr>
        <p:spPr/>
        <p:txBody>
          <a:bodyPr/>
          <a:lstStyle/>
          <a:p>
            <a:r>
              <a:rPr lang="en-US" dirty="0" smtClean="0"/>
              <a:t>By Tom Coughlin</a:t>
            </a:r>
          </a:p>
          <a:p>
            <a:endParaRPr lang="en-US" dirty="0"/>
          </a:p>
        </p:txBody>
      </p:sp>
    </p:spTree>
    <p:extLst>
      <p:ext uri="{BB962C8B-B14F-4D97-AF65-F5344CB8AC3E}">
        <p14:creationId xmlns:p14="http://schemas.microsoft.com/office/powerpoint/2010/main" val="2220893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R2D2</a:t>
            </a:r>
            <a:endParaRPr lang="en-US" dirty="0"/>
          </a:p>
        </p:txBody>
      </p:sp>
      <p:sp>
        <p:nvSpPr>
          <p:cNvPr id="3" name="Content Placeholder 2"/>
          <p:cNvSpPr>
            <a:spLocks noGrp="1"/>
          </p:cNvSpPr>
          <p:nvPr>
            <p:ph idx="1"/>
          </p:nvPr>
        </p:nvSpPr>
        <p:spPr/>
        <p:txBody>
          <a:bodyPr/>
          <a:lstStyle/>
          <a:p>
            <a:r>
              <a:rPr lang="en-US" dirty="0" smtClean="0"/>
              <a:t>Concept for creating effective, engaging LMS (CMS) instruction.</a:t>
            </a:r>
          </a:p>
          <a:p>
            <a:r>
              <a:rPr lang="en-US" dirty="0" smtClean="0"/>
              <a:t>Designed specifically for the situation of asynchronous education (teacher has no way of observing, or individualizing instruction toward student needs– must provide a broad range of educational activities, and make some guesses about the individual needs of each student).</a:t>
            </a:r>
          </a:p>
          <a:p>
            <a:endParaRPr lang="en-US" dirty="0"/>
          </a:p>
          <a:p>
            <a:r>
              <a:rPr lang="en-US" dirty="0" smtClean="0"/>
              <a:t>For online instruction– plan on offering 2 R’s and 2 D’s. For personal instruction, it’s usually not needed to do all four.</a:t>
            </a:r>
          </a:p>
          <a:p>
            <a:endParaRPr lang="en-US" dirty="0" smtClean="0"/>
          </a:p>
          <a:p>
            <a:endParaRPr lang="en-US" dirty="0" smtClean="0"/>
          </a:p>
          <a:p>
            <a:endParaRPr lang="en-US" dirty="0" smtClean="0"/>
          </a:p>
          <a:p>
            <a:pPr marL="45720" indent="0">
              <a:buNone/>
            </a:pPr>
            <a:endParaRPr lang="en-US" dirty="0"/>
          </a:p>
        </p:txBody>
      </p:sp>
    </p:spTree>
    <p:extLst>
      <p:ext uri="{BB962C8B-B14F-4D97-AF65-F5344CB8AC3E}">
        <p14:creationId xmlns:p14="http://schemas.microsoft.com/office/powerpoint/2010/main" val="4165280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95893"/>
            <a:ext cx="7315200" cy="1567070"/>
          </a:xfrm>
        </p:spPr>
        <p:txBody>
          <a:bodyPr>
            <a:normAutofit/>
          </a:bodyPr>
          <a:lstStyle/>
          <a:p>
            <a:r>
              <a:rPr lang="en-US" dirty="0" smtClean="0"/>
              <a:t>Alternative activities-alternative assessments.</a:t>
            </a:r>
            <a:endParaRPr lang="en-US" dirty="0"/>
          </a:p>
        </p:txBody>
      </p:sp>
      <p:sp>
        <p:nvSpPr>
          <p:cNvPr id="3" name="Content Placeholder 2"/>
          <p:cNvSpPr>
            <a:spLocks noGrp="1"/>
          </p:cNvSpPr>
          <p:nvPr>
            <p:ph idx="1"/>
          </p:nvPr>
        </p:nvSpPr>
        <p:spPr>
          <a:xfrm>
            <a:off x="914400" y="1962963"/>
            <a:ext cx="7315200" cy="4750701"/>
          </a:xfrm>
        </p:spPr>
        <p:txBody>
          <a:bodyPr/>
          <a:lstStyle/>
          <a:p>
            <a:r>
              <a:rPr lang="en-US" dirty="0" smtClean="0"/>
              <a:t>One of the best reasons to use R2D2 is it will help you identify equivalences in your teaching activities, but there are some rules to follow:</a:t>
            </a:r>
          </a:p>
          <a:p>
            <a:r>
              <a:rPr lang="en-US" dirty="0" smtClean="0"/>
              <a:t>Authentic summative assessment– the final exam for the class must be an honest, high-fidelity representation of the task(s) that the class is designed to teach. (for instance– a CPR class: final exam is to correctly perform CPR on a simulated patient).</a:t>
            </a:r>
          </a:p>
          <a:p>
            <a:r>
              <a:rPr lang="en-US" dirty="0" smtClean="0"/>
              <a:t>Goals of each instructional unit (instructional chapter) must be adequately presented in each R2D2 phase.</a:t>
            </a:r>
          </a:p>
          <a:p>
            <a:r>
              <a:rPr lang="en-US" dirty="0" smtClean="0"/>
              <a:t>Assessment in each instructional unit, regardless of R2D2 phase needs to be equitable in terms of student time, effort, and result. This is difficult to achieve.</a:t>
            </a:r>
            <a:endParaRPr lang="en-US" dirty="0"/>
          </a:p>
        </p:txBody>
      </p:sp>
    </p:spTree>
    <p:extLst>
      <p:ext uri="{BB962C8B-B14F-4D97-AF65-F5344CB8AC3E}">
        <p14:creationId xmlns:p14="http://schemas.microsoft.com/office/powerpoint/2010/main" val="332052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flow of instructional activities:</a:t>
            </a:r>
            <a:endParaRPr lang="en-US" dirty="0"/>
          </a:p>
        </p:txBody>
      </p:sp>
      <p:sp>
        <p:nvSpPr>
          <p:cNvPr id="3" name="Content Placeholder 2"/>
          <p:cNvSpPr>
            <a:spLocks noGrp="1"/>
          </p:cNvSpPr>
          <p:nvPr>
            <p:ph idx="1"/>
          </p:nvPr>
        </p:nvSpPr>
        <p:spPr/>
        <p:txBody>
          <a:bodyPr/>
          <a:lstStyle/>
          <a:p>
            <a:r>
              <a:rPr lang="en-US" dirty="0" smtClean="0"/>
              <a:t>Read &gt; Reflect &gt; Display &gt; Do.</a:t>
            </a:r>
          </a:p>
          <a:p>
            <a:pPr marL="45720" indent="0">
              <a:buNone/>
            </a:pPr>
            <a:endParaRPr lang="en-US" dirty="0"/>
          </a:p>
          <a:p>
            <a:pPr marL="45720" indent="0">
              <a:buNone/>
            </a:pPr>
            <a:r>
              <a:rPr lang="en-US" dirty="0" smtClean="0"/>
              <a:t>Read: Auditory-Verbal learning:</a:t>
            </a:r>
          </a:p>
          <a:p>
            <a:pPr marL="45720" indent="0">
              <a:buNone/>
            </a:pPr>
            <a:r>
              <a:rPr lang="en-US" dirty="0" smtClean="0"/>
              <a:t>Provides problem orientation, lays out scope of the lesson.</a:t>
            </a:r>
          </a:p>
          <a:p>
            <a:pPr marL="45720" indent="0">
              <a:buNone/>
            </a:pPr>
            <a:endParaRPr lang="en-US" dirty="0"/>
          </a:p>
          <a:p>
            <a:pPr marL="45720" indent="0">
              <a:buNone/>
            </a:pPr>
            <a:r>
              <a:rPr lang="en-US" dirty="0" smtClean="0"/>
              <a:t>Reflect: Reflective-Observational learners:</a:t>
            </a:r>
          </a:p>
          <a:p>
            <a:pPr marL="45720" indent="0">
              <a:buNone/>
            </a:pPr>
            <a:r>
              <a:rPr lang="en-US" dirty="0" smtClean="0"/>
              <a:t>Leads to: student’s clarification of the goal of the unit, and knowledge construction.</a:t>
            </a:r>
            <a:endParaRPr lang="en-US" dirty="0"/>
          </a:p>
        </p:txBody>
      </p:sp>
    </p:spTree>
    <p:extLst>
      <p:ext uri="{BB962C8B-B14F-4D97-AF65-F5344CB8AC3E}">
        <p14:creationId xmlns:p14="http://schemas.microsoft.com/office/powerpoint/2010/main" val="2752817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flow of instructional activities:</a:t>
            </a:r>
            <a:endParaRPr lang="en-US" dirty="0"/>
          </a:p>
        </p:txBody>
      </p:sp>
      <p:sp>
        <p:nvSpPr>
          <p:cNvPr id="3" name="Content Placeholder 2"/>
          <p:cNvSpPr>
            <a:spLocks noGrp="1"/>
          </p:cNvSpPr>
          <p:nvPr>
            <p:ph idx="1"/>
          </p:nvPr>
        </p:nvSpPr>
        <p:spPr/>
        <p:txBody>
          <a:bodyPr/>
          <a:lstStyle/>
          <a:p>
            <a:r>
              <a:rPr lang="en-US" dirty="0" smtClean="0"/>
              <a:t>Read &gt; Reflect &gt; Display &gt; Do.</a:t>
            </a:r>
          </a:p>
          <a:p>
            <a:pPr marL="45720" indent="0">
              <a:buNone/>
            </a:pPr>
            <a:endParaRPr lang="en-US" dirty="0"/>
          </a:p>
          <a:p>
            <a:pPr marL="45720" indent="0">
              <a:buNone/>
            </a:pPr>
            <a:r>
              <a:rPr lang="en-US" dirty="0" smtClean="0"/>
              <a:t>Display: Visual learning:</a:t>
            </a:r>
          </a:p>
          <a:p>
            <a:pPr marL="45720" indent="0">
              <a:buNone/>
            </a:pPr>
            <a:r>
              <a:rPr lang="en-US" dirty="0" smtClean="0"/>
              <a:t>Leads to students analyzing, creating representations of data, relating lesson to experiences outside of this class.</a:t>
            </a:r>
          </a:p>
          <a:p>
            <a:pPr marL="45720" indent="0">
              <a:buNone/>
            </a:pPr>
            <a:endParaRPr lang="en-US" dirty="0"/>
          </a:p>
          <a:p>
            <a:pPr marL="45720" indent="0">
              <a:buNone/>
            </a:pPr>
            <a:r>
              <a:rPr lang="en-US" dirty="0" smtClean="0"/>
              <a:t>Do: tactile and kinesthetic learning:</a:t>
            </a:r>
          </a:p>
          <a:p>
            <a:pPr marL="45720" indent="0">
              <a:buNone/>
            </a:pPr>
            <a:r>
              <a:rPr lang="en-US" dirty="0" smtClean="0"/>
              <a:t>Simulations, games, dramatics, multisensory activities, </a:t>
            </a:r>
            <a:r>
              <a:rPr lang="en-US" dirty="0" err="1" smtClean="0"/>
              <a:t>manipulatives</a:t>
            </a:r>
            <a:r>
              <a:rPr lang="en-US" dirty="0" smtClean="0"/>
              <a:t>, hands-on projects.</a:t>
            </a:r>
            <a:endParaRPr lang="en-US" dirty="0"/>
          </a:p>
        </p:txBody>
      </p:sp>
    </p:spTree>
    <p:extLst>
      <p:ext uri="{BB962C8B-B14F-4D97-AF65-F5344CB8AC3E}">
        <p14:creationId xmlns:p14="http://schemas.microsoft.com/office/powerpoint/2010/main" val="2049880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75589"/>
            <a:ext cx="7315200" cy="1154097"/>
          </a:xfrm>
        </p:spPr>
        <p:txBody>
          <a:bodyPr/>
          <a:lstStyle/>
          <a:p>
            <a:r>
              <a:rPr lang="en-US" dirty="0" smtClean="0"/>
              <a:t>Reading Phase</a:t>
            </a:r>
            <a:endParaRPr lang="en-US" dirty="0"/>
          </a:p>
        </p:txBody>
      </p:sp>
      <p:sp>
        <p:nvSpPr>
          <p:cNvPr id="3" name="Content Placeholder 2"/>
          <p:cNvSpPr>
            <a:spLocks noGrp="1"/>
          </p:cNvSpPr>
          <p:nvPr>
            <p:ph idx="1"/>
          </p:nvPr>
        </p:nvSpPr>
        <p:spPr>
          <a:xfrm>
            <a:off x="914400" y="1329686"/>
            <a:ext cx="7315200" cy="5350987"/>
          </a:xfrm>
        </p:spPr>
        <p:txBody>
          <a:bodyPr/>
          <a:lstStyle/>
          <a:p>
            <a:r>
              <a:rPr lang="en-US" dirty="0" smtClean="0"/>
              <a:t>“In reality, much more than simply reading. It’s fact-finding, ‘knowledge’ as possessing the data. Learning about ideas and theories.</a:t>
            </a:r>
          </a:p>
          <a:p>
            <a:r>
              <a:rPr lang="en-US" dirty="0" smtClean="0"/>
              <a:t>Reading is at least 50% auditory. (The act of reading uses both visual memory and linguistic memory and involves the short term memory, as words are read and converted into sounds.)</a:t>
            </a:r>
          </a:p>
          <a:p>
            <a:r>
              <a:rPr lang="en-US" dirty="0" smtClean="0"/>
              <a:t>Auditory memory has specific talents– it’s highly sequential, and is sensitive to small changes in sequence, tone, inflection having huge effects on interpretation. That’s why languages are as complex as they are.</a:t>
            </a:r>
          </a:p>
          <a:p>
            <a:endParaRPr lang="en-US" dirty="0"/>
          </a:p>
        </p:txBody>
      </p:sp>
    </p:spTree>
    <p:extLst>
      <p:ext uri="{BB962C8B-B14F-4D97-AF65-F5344CB8AC3E}">
        <p14:creationId xmlns:p14="http://schemas.microsoft.com/office/powerpoint/2010/main" val="297512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75589"/>
            <a:ext cx="7315200" cy="1154097"/>
          </a:xfrm>
        </p:spPr>
        <p:txBody>
          <a:bodyPr>
            <a:normAutofit fontScale="90000"/>
          </a:bodyPr>
          <a:lstStyle/>
          <a:p>
            <a:r>
              <a:rPr lang="en-US" dirty="0" smtClean="0"/>
              <a:t>Reading Phase sample activities</a:t>
            </a:r>
            <a:endParaRPr lang="en-US" dirty="0"/>
          </a:p>
        </p:txBody>
      </p:sp>
      <p:sp>
        <p:nvSpPr>
          <p:cNvPr id="3" name="Content Placeholder 2"/>
          <p:cNvSpPr>
            <a:spLocks noGrp="1"/>
          </p:cNvSpPr>
          <p:nvPr>
            <p:ph idx="1"/>
          </p:nvPr>
        </p:nvSpPr>
        <p:spPr>
          <a:xfrm>
            <a:off x="914400" y="1329686"/>
            <a:ext cx="7315200" cy="5350987"/>
          </a:xfrm>
        </p:spPr>
        <p:txBody>
          <a:bodyPr/>
          <a:lstStyle/>
          <a:p>
            <a:r>
              <a:rPr lang="en-US" dirty="0" smtClean="0"/>
              <a:t>See Bonk P 5.</a:t>
            </a:r>
          </a:p>
          <a:p>
            <a:r>
              <a:rPr lang="en-US" dirty="0" smtClean="0"/>
              <a:t>Podcasts, Documents, sound files, online portals, announcements, help systems, FAQs, </a:t>
            </a:r>
            <a:r>
              <a:rPr lang="en-US" dirty="0" err="1" smtClean="0"/>
              <a:t>Webquests</a:t>
            </a:r>
            <a:r>
              <a:rPr lang="en-US" dirty="0" smtClean="0"/>
              <a:t>, Newsletters, e-books, online journals.</a:t>
            </a:r>
          </a:p>
          <a:p>
            <a:r>
              <a:rPr lang="en-US" dirty="0" smtClean="0"/>
              <a:t>Also can consider– a video that has a lot of text or verbal information.</a:t>
            </a:r>
            <a:endParaRPr lang="en-US" dirty="0"/>
          </a:p>
        </p:txBody>
      </p:sp>
    </p:spTree>
    <p:extLst>
      <p:ext uri="{BB962C8B-B14F-4D97-AF65-F5344CB8AC3E}">
        <p14:creationId xmlns:p14="http://schemas.microsoft.com/office/powerpoint/2010/main" val="939145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75589"/>
            <a:ext cx="7315200" cy="1154097"/>
          </a:xfrm>
        </p:spPr>
        <p:txBody>
          <a:bodyPr/>
          <a:lstStyle/>
          <a:p>
            <a:r>
              <a:rPr lang="en-US" dirty="0" smtClean="0"/>
              <a:t>Reflecting Phase</a:t>
            </a:r>
            <a:endParaRPr lang="en-US" dirty="0"/>
          </a:p>
        </p:txBody>
      </p:sp>
      <p:sp>
        <p:nvSpPr>
          <p:cNvPr id="3" name="Content Placeholder 2"/>
          <p:cNvSpPr>
            <a:spLocks noGrp="1"/>
          </p:cNvSpPr>
          <p:nvPr>
            <p:ph idx="1"/>
          </p:nvPr>
        </p:nvSpPr>
        <p:spPr>
          <a:xfrm>
            <a:off x="914400" y="1329686"/>
            <a:ext cx="7315200" cy="5350987"/>
          </a:xfrm>
        </p:spPr>
        <p:txBody>
          <a:bodyPr/>
          <a:lstStyle/>
          <a:p>
            <a:r>
              <a:rPr lang="en-US" dirty="0" smtClean="0"/>
              <a:t>This is the phase were students develop theories, compare data from the lesson to previous experiences. Student will judge truthfulness and relevance.</a:t>
            </a:r>
          </a:p>
          <a:p>
            <a:r>
              <a:rPr lang="en-US" dirty="0" smtClean="0"/>
              <a:t>Don’t just ask for a response– you need to get the student to plunge into the current lesson and compare it to other life experiences.</a:t>
            </a:r>
          </a:p>
          <a:p>
            <a:r>
              <a:rPr lang="en-US" dirty="0" smtClean="0"/>
              <a:t>This phase provides advantage to students who aren’t the most verbal people in the class (verbal people tend to dominate instruction, will get the most benefits from a class, and do better on final exams. Teachers: don’t let this happen. The bests academicians are those who reflect, and can develop/manage a large portfolio of learning. Encourage this whenever you can.)</a:t>
            </a:r>
          </a:p>
          <a:p>
            <a:endParaRPr lang="en-US" dirty="0"/>
          </a:p>
        </p:txBody>
      </p:sp>
    </p:spTree>
    <p:extLst>
      <p:ext uri="{BB962C8B-B14F-4D97-AF65-F5344CB8AC3E}">
        <p14:creationId xmlns:p14="http://schemas.microsoft.com/office/powerpoint/2010/main" val="1306479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75589"/>
            <a:ext cx="7315200" cy="1154097"/>
          </a:xfrm>
        </p:spPr>
        <p:txBody>
          <a:bodyPr>
            <a:normAutofit fontScale="90000"/>
          </a:bodyPr>
          <a:lstStyle/>
          <a:p>
            <a:r>
              <a:rPr lang="en-US" dirty="0" smtClean="0"/>
              <a:t>Reflecting Phase sample activities:</a:t>
            </a:r>
            <a:endParaRPr lang="en-US" dirty="0"/>
          </a:p>
        </p:txBody>
      </p:sp>
      <p:sp>
        <p:nvSpPr>
          <p:cNvPr id="3" name="Content Placeholder 2"/>
          <p:cNvSpPr>
            <a:spLocks noGrp="1"/>
          </p:cNvSpPr>
          <p:nvPr>
            <p:ph idx="1"/>
          </p:nvPr>
        </p:nvSpPr>
        <p:spPr>
          <a:xfrm>
            <a:off x="914400" y="1329686"/>
            <a:ext cx="7315200" cy="5350987"/>
          </a:xfrm>
        </p:spPr>
        <p:txBody>
          <a:bodyPr/>
          <a:lstStyle/>
          <a:p>
            <a:r>
              <a:rPr lang="en-US" dirty="0" smtClean="0"/>
              <a:t>Students write online (blog, web log, weekly journals, forums).</a:t>
            </a:r>
          </a:p>
          <a:p>
            <a:r>
              <a:rPr lang="en-US" dirty="0" smtClean="0"/>
              <a:t>Make sure that students are reflecting– this is often not the most natural response when students see a writing prompt. They’re aren’t necessarily required to ‘answer a question’, but to relate the immediate instructional material to their prior life experiences. To analyze, and to try to apply the learned material to their own settings.</a:t>
            </a:r>
          </a:p>
          <a:p>
            <a:r>
              <a:rPr lang="en-US" dirty="0" smtClean="0"/>
              <a:t>It’s hard to come up with activities that don’t involve students writing– but it’s important that you find ways of having language-learners, and learning differences students engage in the process.</a:t>
            </a:r>
          </a:p>
          <a:p>
            <a:r>
              <a:rPr lang="en-US" dirty="0" smtClean="0"/>
              <a:t>Can you think of reflection activities that don’t require writing?</a:t>
            </a:r>
          </a:p>
        </p:txBody>
      </p:sp>
    </p:spTree>
    <p:extLst>
      <p:ext uri="{BB962C8B-B14F-4D97-AF65-F5344CB8AC3E}">
        <p14:creationId xmlns:p14="http://schemas.microsoft.com/office/powerpoint/2010/main" val="37563325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Perspective.thmx</Template>
  <TotalTime>179</TotalTime>
  <Words>755</Words>
  <Application>Microsoft Macintosh PowerPoint</Application>
  <PresentationFormat>On-screen Show (4:3)</PresentationFormat>
  <Paragraphs>47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Perspective</vt:lpstr>
      <vt:lpstr>Deconstructing R2D2 </vt:lpstr>
      <vt:lpstr>R2D2</vt:lpstr>
      <vt:lpstr>Alternative activities-alternative assessments.</vt:lpstr>
      <vt:lpstr>Basic flow of instructional activities:</vt:lpstr>
      <vt:lpstr>Basic flow of instructional activities:</vt:lpstr>
      <vt:lpstr>Reading Phase</vt:lpstr>
      <vt:lpstr>Reading Phase sample activities</vt:lpstr>
      <vt:lpstr>Reflecting Phase</vt:lpstr>
      <vt:lpstr>Reflecting Phase sample activities: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Deconstructing R2D2 </dc:title>
  <dc:creator>Tom Coughlin</dc:creator>
  <cp:lastModifiedBy>Tom Coughlin</cp:lastModifiedBy>
  <cp:revision>9</cp:revision>
  <dcterms:created xsi:type="dcterms:W3CDTF">2017-02-12T23:44:38Z</dcterms:created>
  <dcterms:modified xsi:type="dcterms:W3CDTF">2017-02-13T02:43:39Z</dcterms:modified>
</cp:coreProperties>
</file>