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2" r:id="rId1"/>
  </p:sldMasterIdLst>
  <p:notesMasterIdLst>
    <p:notesMasterId r:id="rId20"/>
  </p:notesMasterIdLst>
  <p:sldIdLst>
    <p:sldId id="256" r:id="rId2"/>
    <p:sldId id="257" r:id="rId3"/>
    <p:sldId id="258" r:id="rId4"/>
    <p:sldId id="260" r:id="rId5"/>
    <p:sldId id="261" r:id="rId6"/>
    <p:sldId id="259"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42" autoAdjust="0"/>
    <p:restoredTop sz="94672" autoAdjust="0"/>
  </p:normalViewPr>
  <p:slideViewPr>
    <p:cSldViewPr snapToGrid="0" snapToObjects="1">
      <p:cViewPr varScale="1">
        <p:scale>
          <a:sx n="81" d="100"/>
          <a:sy n="81" d="100"/>
        </p:scale>
        <p:origin x="-1232" y="-104"/>
      </p:cViewPr>
      <p:guideLst>
        <p:guide orient="horz" pos="2160"/>
        <p:guide pos="2880"/>
      </p:guideLst>
    </p:cSldViewPr>
  </p:slideViewPr>
  <p:outlineViewPr>
    <p:cViewPr>
      <p:scale>
        <a:sx n="33" d="100"/>
        <a:sy n="33" d="100"/>
      </p:scale>
      <p:origin x="0" y="24384"/>
    </p:cViewPr>
  </p:outlineViewPr>
  <p:notesTextViewPr>
    <p:cViewPr>
      <p:scale>
        <a:sx n="100" d="100"/>
        <a:sy n="100" d="100"/>
      </p:scale>
      <p:origin x="0" y="0"/>
    </p:cViewPr>
  </p:notesTextViewPr>
  <p:notesViewPr>
    <p:cSldViewPr snapToGrid="0" snapToObjects="1">
      <p:cViewPr varScale="1">
        <p:scale>
          <a:sx n="62" d="100"/>
          <a:sy n="62" d="100"/>
        </p:scale>
        <p:origin x="-2936" y="-12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170C01-CE4A-6E4B-A405-86B0AFD06C67}" type="datetimeFigureOut">
              <a:rPr lang="en-US" smtClean="0"/>
              <a:t>11/7/17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6B6FDD-2589-1540-BFE7-85EABD509C27}" type="slidenum">
              <a:rPr lang="en-US" smtClean="0"/>
              <a:t>‹#›</a:t>
            </a:fld>
            <a:endParaRPr lang="en-US"/>
          </a:p>
        </p:txBody>
      </p:sp>
    </p:spTree>
    <p:extLst>
      <p:ext uri="{BB962C8B-B14F-4D97-AF65-F5344CB8AC3E}">
        <p14:creationId xmlns:p14="http://schemas.microsoft.com/office/powerpoint/2010/main" val="417599750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06B6FDD-2589-1540-BFE7-85EABD509C27}" type="slidenum">
              <a:rPr lang="en-US" smtClean="0"/>
              <a:t>1</a:t>
            </a:fld>
            <a:endParaRPr lang="en-US"/>
          </a:p>
        </p:txBody>
      </p:sp>
    </p:spTree>
    <p:extLst>
      <p:ext uri="{BB962C8B-B14F-4D97-AF65-F5344CB8AC3E}">
        <p14:creationId xmlns:p14="http://schemas.microsoft.com/office/powerpoint/2010/main" val="20588043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2F0292D-1797-49A5-8D2D-8D50C72EF3CC}" type="datetimeFigureOut">
              <a:rPr lang="en-US" smtClean="0"/>
              <a:t>11/7/17</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6CC888B-D9F9-4E54-B722-F151A9F45E95}"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2F0292D-1797-49A5-8D2D-8D50C72EF3CC}" type="datetimeFigureOut">
              <a:rPr lang="en-US" smtClean="0"/>
              <a:t>11/7/17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CC888B-D9F9-4E54-B722-F151A9F45E95}"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D6CC888B-D9F9-4E54-B722-F151A9F45E95}"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2F0292D-1797-49A5-8D2D-8D50C72EF3CC}" type="datetimeFigureOut">
              <a:rPr lang="en-US" smtClean="0"/>
              <a:t>11/7/17</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2F0292D-1797-49A5-8D2D-8D50C72EF3CC}" type="datetimeFigureOut">
              <a:rPr lang="en-US" smtClean="0"/>
              <a:t>11/7/17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D6CC888B-D9F9-4E54-B722-F151A9F45E95}"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A2F0292D-1797-49A5-8D2D-8D50C72EF3CC}" type="datetimeFigureOut">
              <a:rPr lang="en-US" smtClean="0"/>
              <a:t>11/7/17</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D6CC888B-D9F9-4E54-B722-F151A9F45E95}"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2F0292D-1797-49A5-8D2D-8D50C72EF3CC}" type="datetimeFigureOut">
              <a:rPr lang="en-US" smtClean="0"/>
              <a:t>11/7/17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CC888B-D9F9-4E54-B722-F151A9F45E95}"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2F0292D-1797-49A5-8D2D-8D50C72EF3CC}" type="datetimeFigureOut">
              <a:rPr lang="en-US" smtClean="0"/>
              <a:t>11/7/17</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D6CC888B-D9F9-4E54-B722-F151A9F45E95}"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2F0292D-1797-49A5-8D2D-8D50C72EF3CC}" type="datetimeFigureOut">
              <a:rPr lang="en-US" smtClean="0"/>
              <a:t>11/7/17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D6CC888B-D9F9-4E54-B722-F151A9F45E9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2F0292D-1797-49A5-8D2D-8D50C72EF3CC}" type="datetimeFigureOut">
              <a:rPr lang="en-US" smtClean="0"/>
              <a:t>11/7/17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D6CC888B-D9F9-4E54-B722-F151A9F45E9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D6CC888B-D9F9-4E54-B722-F151A9F45E95}"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A2F0292D-1797-49A5-8D2D-8D50C72EF3CC}" type="datetimeFigureOut">
              <a:rPr lang="en-US" smtClean="0"/>
              <a:t>11/7/17</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D6CC888B-D9F9-4E54-B722-F151A9F45E95}"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Drag picture to placeholder or click icon to add</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A2F0292D-1797-49A5-8D2D-8D50C72EF3CC}" type="datetimeFigureOut">
              <a:rPr lang="en-US" smtClean="0"/>
              <a:t>11/7/17</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2F0292D-1797-49A5-8D2D-8D50C72EF3CC}" type="datetimeFigureOut">
              <a:rPr lang="en-US" smtClean="0"/>
              <a:t>11/7/17</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D6CC888B-D9F9-4E54-B722-F151A9F45E95}"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youtu.be/MOUdmzaZrc8" TargetMode="External"/><Relationship Id="rId3" Type="http://schemas.openxmlformats.org/officeDocument/2006/relationships/hyperlink" Target="https://youtu.be/pGLTJw0GSxk"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scorm.com/tincanoverview/the-letsi-scorm-2-0-white-papers/" TargetMode="External"/><Relationship Id="rId4" Type="http://schemas.openxmlformats.org/officeDocument/2006/relationships/hyperlink" Target="https://youtu.be/y42MSS1DJqc" TargetMode="External"/><Relationship Id="rId1" Type="http://schemas.openxmlformats.org/officeDocument/2006/relationships/slideLayout" Target="../slideLayouts/slideLayout2.xml"/><Relationship Id="rId2" Type="http://schemas.openxmlformats.org/officeDocument/2006/relationships/hyperlink" Target="https://youtu.be/FzxNwWvmwf4" TargetMode="External"/></Relationships>
</file>

<file path=ppt/slides/_rels/slide17.xml.rels><?xml version="1.0" encoding="UTF-8" standalone="yes"?>
<Relationships xmlns="http://schemas.openxmlformats.org/package/2006/relationships"><Relationship Id="rId3" Type="http://schemas.openxmlformats.org/officeDocument/2006/relationships/hyperlink" Target="https://youtu.be/LrtLig0yYrs" TargetMode="External"/><Relationship Id="rId4" Type="http://schemas.openxmlformats.org/officeDocument/2006/relationships/hyperlink" Target="https://sourceforge.net/projects/openproj/?source=typ_redirect" TargetMode="External"/><Relationship Id="rId5" Type="http://schemas.openxmlformats.org/officeDocument/2006/relationships/hyperlink" Target="https://youtu.be/0hnAnwDABmU" TargetMode="External"/><Relationship Id="rId6" Type="http://schemas.openxmlformats.org/officeDocument/2006/relationships/hyperlink" Target="https://youtu.be/QZd3iXcueaI" TargetMode="External"/><Relationship Id="rId1" Type="http://schemas.openxmlformats.org/officeDocument/2006/relationships/slideLayout" Target="../slideLayouts/slideLayout2.xml"/><Relationship Id="rId2" Type="http://schemas.openxmlformats.org/officeDocument/2006/relationships/hyperlink" Target="https://youtu.be/iUqbhkJWt_4"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youtu.be/f_C1kZKak5U" TargetMode="External"/><Relationship Id="rId4" Type="http://schemas.openxmlformats.org/officeDocument/2006/relationships/hyperlink" Target="https://youtu.be/Z_TiyDs-KmA" TargetMode="External"/><Relationship Id="rId1" Type="http://schemas.openxmlformats.org/officeDocument/2006/relationships/slideLayout" Target="../slideLayouts/slideLayout2.xml"/><Relationship Id="rId2" Type="http://schemas.openxmlformats.org/officeDocument/2006/relationships/hyperlink" Target="https://youtu.be/YIZii5r-YSw"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youtu.be/3Pqx0QruVhQ" TargetMode="External"/><Relationship Id="rId3" Type="http://schemas.openxmlformats.org/officeDocument/2006/relationships/hyperlink" Target="https://youtu.be/rNzgLOO8_9I"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youtu.be/PtPD2c4iTeE" TargetMode="External"/><Relationship Id="rId3" Type="http://schemas.openxmlformats.org/officeDocument/2006/relationships/hyperlink" Target="https://ingeniumcanada.org/scitech/index.php"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Nov 7 Presentation</a:t>
            </a:r>
          </a:p>
          <a:p>
            <a:r>
              <a:rPr lang="en-US" dirty="0" smtClean="0"/>
              <a:t>By Tom Coughlin</a:t>
            </a:r>
          </a:p>
          <a:p>
            <a:endParaRPr lang="en-US" dirty="0"/>
          </a:p>
        </p:txBody>
      </p:sp>
      <p:sp>
        <p:nvSpPr>
          <p:cNvPr id="2" name="Title 1"/>
          <p:cNvSpPr>
            <a:spLocks noGrp="1"/>
          </p:cNvSpPr>
          <p:nvPr>
            <p:ph type="ctrTitle"/>
          </p:nvPr>
        </p:nvSpPr>
        <p:spPr/>
        <p:txBody>
          <a:bodyPr>
            <a:normAutofit fontScale="90000"/>
          </a:bodyPr>
          <a:lstStyle/>
          <a:p>
            <a:r>
              <a:rPr lang="en-US" dirty="0" smtClean="0"/>
              <a:t>Answers and discussion of our </a:t>
            </a:r>
            <a:r>
              <a:rPr lang="en-US" dirty="0" smtClean="0"/>
              <a:t>homework, Gantt charts, and work for next week.</a:t>
            </a:r>
            <a:r>
              <a:rPr lang="en-US" dirty="0" smtClean="0"/>
              <a:t>	</a:t>
            </a:r>
            <a:endParaRPr lang="en-US" dirty="0"/>
          </a:p>
        </p:txBody>
      </p:sp>
    </p:spTree>
    <p:extLst>
      <p:ext uri="{BB962C8B-B14F-4D97-AF65-F5344CB8AC3E}">
        <p14:creationId xmlns:p14="http://schemas.microsoft.com/office/powerpoint/2010/main" val="236736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skills:</a:t>
            </a:r>
            <a:endParaRPr lang="en-US" dirty="0"/>
          </a:p>
        </p:txBody>
      </p:sp>
      <p:sp>
        <p:nvSpPr>
          <p:cNvPr id="3" name="Content Placeholder 2"/>
          <p:cNvSpPr>
            <a:spLocks noGrp="1"/>
          </p:cNvSpPr>
          <p:nvPr>
            <p:ph sz="quarter" idx="1"/>
          </p:nvPr>
        </p:nvSpPr>
        <p:spPr/>
        <p:txBody>
          <a:bodyPr/>
          <a:lstStyle/>
          <a:p>
            <a:r>
              <a:rPr lang="en-US" dirty="0" smtClean="0"/>
              <a:t>Intimately familiar with major software packages used in the educational area (software apps are big, complicated and expensive today). This knowledge extends into the ability to train people.</a:t>
            </a:r>
          </a:p>
          <a:p>
            <a:r>
              <a:rPr lang="en-US" dirty="0" smtClean="0"/>
              <a:t>Authority and experience to lead large purchases and projects.</a:t>
            </a:r>
          </a:p>
          <a:p>
            <a:r>
              <a:rPr lang="en-US" dirty="0" smtClean="0"/>
              <a:t>Ability to gain grants, donations, and to market the technology program to new constituents.</a:t>
            </a:r>
          </a:p>
          <a:p>
            <a:r>
              <a:rPr lang="en-US" dirty="0" smtClean="0"/>
              <a:t>Ability to conduct research and assessments.</a:t>
            </a:r>
          </a:p>
          <a:p>
            <a:endParaRPr lang="en-US" dirty="0"/>
          </a:p>
        </p:txBody>
      </p:sp>
    </p:spTree>
    <p:extLst>
      <p:ext uri="{BB962C8B-B14F-4D97-AF65-F5344CB8AC3E}">
        <p14:creationId xmlns:p14="http://schemas.microsoft.com/office/powerpoint/2010/main" val="3620747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1.2:</a:t>
            </a:r>
            <a:endParaRPr lang="en-US" dirty="0"/>
          </a:p>
        </p:txBody>
      </p:sp>
      <p:sp>
        <p:nvSpPr>
          <p:cNvPr id="3" name="Content Placeholder 2"/>
          <p:cNvSpPr>
            <a:spLocks noGrp="1"/>
          </p:cNvSpPr>
          <p:nvPr>
            <p:ph sz="quarter" idx="1"/>
          </p:nvPr>
        </p:nvSpPr>
        <p:spPr/>
        <p:txBody>
          <a:bodyPr/>
          <a:lstStyle/>
          <a:p>
            <a:pPr marL="0" indent="0">
              <a:buNone/>
            </a:pPr>
            <a:r>
              <a:rPr lang="en-US" dirty="0"/>
              <a:t>--The ISTE standards and (k-12 instructional technology coordinator job description) were developed way before Learning Management Systems and on-line instruction had become popularized. Should additional skills be required of technology coordinators (and students and teachers) and added to the ISTE standards? Do you think the ISTE standards by themselves are sufficient to apply to online instructions?</a:t>
            </a:r>
            <a:endParaRPr lang="en-US" dirty="0"/>
          </a:p>
        </p:txBody>
      </p:sp>
    </p:spTree>
    <p:extLst>
      <p:ext uri="{BB962C8B-B14F-4D97-AF65-F5344CB8AC3E}">
        <p14:creationId xmlns:p14="http://schemas.microsoft.com/office/powerpoint/2010/main" val="4192896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Possible points</a:t>
            </a:r>
            <a:endParaRPr lang="en-US" dirty="0"/>
          </a:p>
        </p:txBody>
      </p:sp>
      <p:sp>
        <p:nvSpPr>
          <p:cNvPr id="3" name="Content Placeholder 2"/>
          <p:cNvSpPr>
            <a:spLocks noGrp="1"/>
          </p:cNvSpPr>
          <p:nvPr>
            <p:ph sz="quarter" idx="1"/>
          </p:nvPr>
        </p:nvSpPr>
        <p:spPr/>
        <p:txBody>
          <a:bodyPr/>
          <a:lstStyle/>
          <a:p>
            <a:r>
              <a:rPr lang="en-US" dirty="0" smtClean="0"/>
              <a:t>ISTE standards are fairly broad– part of their purpose is to unify state standards among states, and in some cases, chide states into creating standards. State standard for education usually go grade-by-grade, and discuss new skills required at each grade level. I believe it worked, and the main reason for the initial standards is no longer present.</a:t>
            </a:r>
          </a:p>
          <a:p>
            <a:r>
              <a:rPr lang="en-US" dirty="0" smtClean="0"/>
              <a:t>ISTE standards apply to K-12 and mostly to classroom education. Should they apply to virtual academies, online education, homeschoolers?</a:t>
            </a:r>
            <a:endParaRPr lang="en-US" dirty="0"/>
          </a:p>
        </p:txBody>
      </p:sp>
    </p:spTree>
    <p:extLst>
      <p:ext uri="{BB962C8B-B14F-4D97-AF65-F5344CB8AC3E}">
        <p14:creationId xmlns:p14="http://schemas.microsoft.com/office/powerpoint/2010/main" val="13800967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2.2</a:t>
            </a:r>
            <a:endParaRPr lang="en-US" dirty="0"/>
          </a:p>
        </p:txBody>
      </p:sp>
      <p:sp>
        <p:nvSpPr>
          <p:cNvPr id="3" name="Content Placeholder 2"/>
          <p:cNvSpPr>
            <a:spLocks noGrp="1"/>
          </p:cNvSpPr>
          <p:nvPr>
            <p:ph sz="quarter" idx="1"/>
          </p:nvPr>
        </p:nvSpPr>
        <p:spPr/>
        <p:txBody>
          <a:bodyPr>
            <a:normAutofit lnSpcReduction="10000"/>
          </a:bodyPr>
          <a:lstStyle/>
          <a:p>
            <a:pPr marL="0" indent="0">
              <a:buNone/>
            </a:pPr>
            <a:r>
              <a:rPr lang="en-US" dirty="0" smtClean="0"/>
              <a:t>Assume </a:t>
            </a:r>
            <a:r>
              <a:rPr lang="en-US" dirty="0"/>
              <a:t>that you are a University level instructional designer working to update an existing online course (Introductory Physics). Course is currently online and is working out well, but doesn’t have a lot of multimedia other than videos of lectures and still pictures. Your High School or University wants to incorporate concepts of “Universal Design” into the course. What changes would you make? How would you incorporate multimodal activities at the stages of representation, expression and engagement, and make the course more relevant for diverse cultures?</a:t>
            </a:r>
            <a:endParaRPr lang="en-US" dirty="0"/>
          </a:p>
        </p:txBody>
      </p:sp>
    </p:spTree>
    <p:extLst>
      <p:ext uri="{BB962C8B-B14F-4D97-AF65-F5344CB8AC3E}">
        <p14:creationId xmlns:p14="http://schemas.microsoft.com/office/powerpoint/2010/main" val="34533145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Universal Design</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Universal design was first embraced by teachers wanting to make inclusive classrooms. In the end, people marveled that it was useful to way more people than those is was specifically designed for.</a:t>
            </a:r>
          </a:p>
          <a:p>
            <a:endParaRPr lang="en-US" dirty="0"/>
          </a:p>
          <a:p>
            <a:r>
              <a:rPr lang="en-US" dirty="0" smtClean="0"/>
              <a:t>Intro </a:t>
            </a:r>
            <a:r>
              <a:rPr lang="en-US" dirty="0"/>
              <a:t>to UDL:</a:t>
            </a:r>
            <a:br>
              <a:rPr lang="en-US" dirty="0"/>
            </a:br>
            <a:r>
              <a:rPr lang="en-US" dirty="0">
                <a:hlinkClick r:id="rId2"/>
              </a:rPr>
              <a:t>https://youtu.be/</a:t>
            </a:r>
            <a:r>
              <a:rPr lang="en-US" dirty="0" smtClean="0">
                <a:hlinkClick r:id="rId2"/>
              </a:rPr>
              <a:t>MOUdmzaZrc8</a:t>
            </a:r>
            <a:endParaRPr lang="en-US" dirty="0" smtClean="0"/>
          </a:p>
          <a:p>
            <a:endParaRPr lang="en-US" dirty="0"/>
          </a:p>
          <a:p>
            <a:pPr marL="0" indent="0">
              <a:buNone/>
            </a:pPr>
            <a:r>
              <a:rPr lang="en-US" dirty="0" smtClean="0"/>
              <a:t>Example of UDL in practice:</a:t>
            </a:r>
          </a:p>
          <a:p>
            <a:pPr marL="0" indent="0">
              <a:buNone/>
            </a:pPr>
            <a:r>
              <a:rPr lang="en-US" dirty="0">
                <a:hlinkClick r:id="rId3"/>
              </a:rPr>
              <a:t>https://youtu.be/</a:t>
            </a:r>
            <a:r>
              <a:rPr lang="en-US" dirty="0" smtClean="0">
                <a:hlinkClick r:id="rId3"/>
              </a:rPr>
              <a:t>pGLTJw0GSxk</a:t>
            </a: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70398966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3:</a:t>
            </a:r>
            <a:endParaRPr lang="en-US" dirty="0"/>
          </a:p>
        </p:txBody>
      </p:sp>
      <p:sp>
        <p:nvSpPr>
          <p:cNvPr id="3" name="Content Placeholder 2"/>
          <p:cNvSpPr>
            <a:spLocks noGrp="1"/>
          </p:cNvSpPr>
          <p:nvPr>
            <p:ph sz="quarter" idx="1"/>
          </p:nvPr>
        </p:nvSpPr>
        <p:spPr/>
        <p:txBody>
          <a:bodyPr/>
          <a:lstStyle/>
          <a:p>
            <a:r>
              <a:rPr lang="en-US" dirty="0" smtClean="0"/>
              <a:t>Can </a:t>
            </a:r>
            <a:r>
              <a:rPr lang="en-US" dirty="0"/>
              <a:t>you spot some deficiencies with the SCORM standard? (For instance, it assumes that all courses are sequential, and do no have multiple </a:t>
            </a:r>
            <a:r>
              <a:rPr lang="en-US" dirty="0" err="1"/>
              <a:t>branchings</a:t>
            </a:r>
            <a:r>
              <a:rPr lang="en-US" dirty="0"/>
              <a:t>, or multiple paths to conclusion.)</a:t>
            </a:r>
          </a:p>
          <a:p>
            <a:endParaRPr lang="en-US" dirty="0"/>
          </a:p>
          <a:p>
            <a:r>
              <a:rPr lang="en-US" dirty="0" smtClean="0"/>
              <a:t>If </a:t>
            </a:r>
            <a:r>
              <a:rPr lang="en-US" dirty="0"/>
              <a:t>SCORM is universally recognized as a standard for learning management systems, why are alternatives and extensions important to it?</a:t>
            </a:r>
            <a:endParaRPr lang="en-US" dirty="0"/>
          </a:p>
        </p:txBody>
      </p:sp>
    </p:spTree>
    <p:extLst>
      <p:ext uri="{BB962C8B-B14F-4D97-AF65-F5344CB8AC3E}">
        <p14:creationId xmlns:p14="http://schemas.microsoft.com/office/powerpoint/2010/main" val="9162058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Scorm</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smtClean="0"/>
              <a:t>Intro to </a:t>
            </a:r>
            <a:r>
              <a:rPr lang="en-US" dirty="0" err="1" smtClean="0"/>
              <a:t>Scorm</a:t>
            </a:r>
            <a:r>
              <a:rPr lang="en-US" dirty="0"/>
              <a:t>:</a:t>
            </a:r>
            <a:br>
              <a:rPr lang="en-US" dirty="0"/>
            </a:br>
            <a:r>
              <a:rPr lang="en-US" dirty="0">
                <a:hlinkClick r:id="rId2"/>
              </a:rPr>
              <a:t>https://youtu.be/</a:t>
            </a:r>
            <a:r>
              <a:rPr lang="en-US" dirty="0" smtClean="0">
                <a:hlinkClick r:id="rId2"/>
              </a:rPr>
              <a:t>FzxNwWvmwf4</a:t>
            </a:r>
            <a:endParaRPr lang="en-US" dirty="0" smtClean="0"/>
          </a:p>
          <a:p>
            <a:pPr marL="0" indent="0">
              <a:buNone/>
            </a:pPr>
            <a:r>
              <a:rPr lang="en-US" dirty="0" smtClean="0"/>
              <a:t>-- SCORM is very good for keeping track of scores, and managing sequential instructional programs. Not good for multimedia, quizzes other than T/F and </a:t>
            </a:r>
            <a:r>
              <a:rPr lang="en-US" dirty="0" err="1" smtClean="0"/>
              <a:t>mult</a:t>
            </a:r>
            <a:r>
              <a:rPr lang="en-US" dirty="0" smtClean="0"/>
              <a:t>. choice. Good for integrating Captivate, Moodle, and </a:t>
            </a:r>
            <a:r>
              <a:rPr lang="en-US" dirty="0" err="1" smtClean="0"/>
              <a:t>Camtasia</a:t>
            </a:r>
            <a:r>
              <a:rPr lang="en-US" dirty="0"/>
              <a:t> </a:t>
            </a:r>
            <a:r>
              <a:rPr lang="en-US" dirty="0" smtClean="0"/>
              <a:t>work.</a:t>
            </a:r>
            <a:br>
              <a:rPr lang="en-US" dirty="0" smtClean="0"/>
            </a:br>
            <a:endParaRPr lang="en-US" dirty="0" smtClean="0"/>
          </a:p>
          <a:p>
            <a:r>
              <a:rPr lang="en-US" dirty="0" smtClean="0"/>
              <a:t>Solving the deficiencies:</a:t>
            </a:r>
            <a:r>
              <a:rPr lang="en-US" dirty="0"/>
              <a:t/>
            </a:r>
            <a:br>
              <a:rPr lang="en-US" dirty="0"/>
            </a:br>
            <a:r>
              <a:rPr lang="en-US" dirty="0">
                <a:hlinkClick r:id="rId3"/>
              </a:rPr>
              <a:t>https://scorm.com/tincanoverview/the-letsi-scorm-2-0-white-papers</a:t>
            </a:r>
            <a:r>
              <a:rPr lang="en-US" dirty="0" smtClean="0">
                <a:hlinkClick r:id="rId3"/>
              </a:rPr>
              <a:t>/</a:t>
            </a:r>
            <a:r>
              <a:rPr lang="en-US" dirty="0" smtClean="0"/>
              <a:t/>
            </a:r>
            <a:br>
              <a:rPr lang="en-US" dirty="0" smtClean="0"/>
            </a:br>
            <a:r>
              <a:rPr lang="en-US" dirty="0" smtClean="0"/>
              <a:t>collection of white papers discussing how to expand and improve.</a:t>
            </a:r>
          </a:p>
          <a:p>
            <a:pPr marL="0" indent="0">
              <a:buNone/>
            </a:pPr>
            <a:r>
              <a:rPr lang="en-US" dirty="0" err="1" smtClean="0"/>
              <a:t>Scorm</a:t>
            </a:r>
            <a:r>
              <a:rPr lang="en-US" dirty="0" smtClean="0"/>
              <a:t> authors: suggesting a new architecture.</a:t>
            </a:r>
            <a:r>
              <a:rPr lang="en-US" dirty="0"/>
              <a:t/>
            </a:r>
            <a:br>
              <a:rPr lang="en-US" dirty="0"/>
            </a:br>
            <a:r>
              <a:rPr lang="en-US" dirty="0">
                <a:hlinkClick r:id="rId4"/>
              </a:rPr>
              <a:t>https://youtu.be/</a:t>
            </a:r>
            <a:r>
              <a:rPr lang="en-US" dirty="0" smtClean="0">
                <a:hlinkClick r:id="rId4"/>
              </a:rPr>
              <a:t>y42MSS1DJqc</a:t>
            </a:r>
            <a:endParaRPr lang="en-US" dirty="0" smtClean="0"/>
          </a:p>
          <a:p>
            <a:pPr marL="0" indent="0">
              <a:buNone/>
            </a:pPr>
            <a:endParaRPr lang="en-US" dirty="0" smtClean="0"/>
          </a:p>
          <a:p>
            <a:endParaRPr lang="en-US" dirty="0"/>
          </a:p>
        </p:txBody>
      </p:sp>
    </p:spTree>
    <p:extLst>
      <p:ext uri="{BB962C8B-B14F-4D97-AF65-F5344CB8AC3E}">
        <p14:creationId xmlns:p14="http://schemas.microsoft.com/office/powerpoint/2010/main" val="16534259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Moving on! Project management and use of associated software.</a:t>
            </a:r>
            <a:endParaRPr lang="en-US" dirty="0"/>
          </a:p>
        </p:txBody>
      </p:sp>
      <p:sp>
        <p:nvSpPr>
          <p:cNvPr id="3" name="Content Placeholder 2"/>
          <p:cNvSpPr>
            <a:spLocks noGrp="1"/>
          </p:cNvSpPr>
          <p:nvPr>
            <p:ph sz="quarter" idx="1"/>
          </p:nvPr>
        </p:nvSpPr>
        <p:spPr/>
        <p:txBody>
          <a:bodyPr>
            <a:normAutofit fontScale="70000" lnSpcReduction="20000"/>
          </a:bodyPr>
          <a:lstStyle/>
          <a:p>
            <a:pPr marL="0" indent="0">
              <a:buNone/>
            </a:pPr>
            <a:r>
              <a:rPr lang="en-US" dirty="0" smtClean="0"/>
              <a:t>Syllabus mentions Microsoft Project, which is a PC only application. Also it requires a purchase to use at home. This video will explain the features:</a:t>
            </a:r>
          </a:p>
          <a:p>
            <a:pPr marL="0" indent="0">
              <a:buNone/>
            </a:pPr>
            <a:r>
              <a:rPr lang="en-US" dirty="0">
                <a:hlinkClick r:id="rId2"/>
              </a:rPr>
              <a:t>https://youtu.be/</a:t>
            </a:r>
            <a:r>
              <a:rPr lang="en-US" dirty="0" smtClean="0">
                <a:hlinkClick r:id="rId2"/>
              </a:rPr>
              <a:t>iUqbhkJWt_4</a:t>
            </a:r>
            <a:endParaRPr lang="en-US" dirty="0" smtClean="0"/>
          </a:p>
          <a:p>
            <a:pPr marL="0" indent="0">
              <a:buNone/>
            </a:pPr>
            <a:endParaRPr lang="en-US" dirty="0" smtClean="0"/>
          </a:p>
          <a:p>
            <a:pPr marL="0" indent="0">
              <a:buNone/>
            </a:pPr>
            <a:r>
              <a:rPr lang="en-US" dirty="0" smtClean="0"/>
              <a:t>Gantt Charts explained:</a:t>
            </a:r>
          </a:p>
          <a:p>
            <a:pPr marL="0" indent="0">
              <a:buNone/>
            </a:pPr>
            <a:r>
              <a:rPr lang="en-US" dirty="0">
                <a:hlinkClick r:id="rId3"/>
              </a:rPr>
              <a:t>https://youtu.be/</a:t>
            </a:r>
            <a:r>
              <a:rPr lang="en-US" dirty="0" smtClean="0">
                <a:hlinkClick r:id="rId3"/>
              </a:rPr>
              <a:t>LrtLig0yYrs</a:t>
            </a:r>
            <a:endParaRPr lang="en-US" dirty="0" smtClean="0"/>
          </a:p>
          <a:p>
            <a:pPr marL="0" indent="0">
              <a:buNone/>
            </a:pPr>
            <a:endParaRPr lang="en-US" dirty="0"/>
          </a:p>
          <a:p>
            <a:pPr marL="0" indent="0">
              <a:buNone/>
            </a:pPr>
            <a:r>
              <a:rPr lang="en-US" dirty="0" err="1" smtClean="0"/>
              <a:t>OpenProj</a:t>
            </a:r>
            <a:r>
              <a:rPr lang="en-US" dirty="0" smtClean="0"/>
              <a:t> is a free application that you can use to make Gantt Charts (just like Project).</a:t>
            </a:r>
          </a:p>
          <a:p>
            <a:pPr marL="0" indent="0">
              <a:buNone/>
            </a:pPr>
            <a:r>
              <a:rPr lang="en-US" dirty="0">
                <a:hlinkClick r:id="rId4"/>
              </a:rPr>
              <a:t>https://sourceforge.net/projects/openproj/?source=</a:t>
            </a:r>
            <a:r>
              <a:rPr lang="en-US" dirty="0" smtClean="0">
                <a:hlinkClick r:id="rId4"/>
              </a:rPr>
              <a:t>typ_redirect</a:t>
            </a:r>
            <a:endParaRPr lang="en-US" dirty="0" smtClean="0"/>
          </a:p>
          <a:p>
            <a:pPr marL="0" indent="0">
              <a:buNone/>
            </a:pPr>
            <a:endParaRPr lang="en-US" dirty="0" smtClean="0"/>
          </a:p>
          <a:p>
            <a:pPr marL="0" indent="0">
              <a:buNone/>
            </a:pPr>
            <a:r>
              <a:rPr lang="en-US" dirty="0" smtClean="0"/>
              <a:t>Excel can be used too– but it’s a little cumbersome:</a:t>
            </a:r>
          </a:p>
          <a:p>
            <a:pPr marL="0" indent="0">
              <a:buNone/>
            </a:pPr>
            <a:r>
              <a:rPr lang="en-US" dirty="0">
                <a:hlinkClick r:id="rId5"/>
              </a:rPr>
              <a:t>https://youtu.be/</a:t>
            </a:r>
            <a:r>
              <a:rPr lang="en-US" dirty="0" smtClean="0">
                <a:hlinkClick r:id="rId5"/>
              </a:rPr>
              <a:t>0hnAnwDABmU</a:t>
            </a:r>
            <a:endParaRPr lang="en-US" dirty="0" smtClean="0"/>
          </a:p>
          <a:p>
            <a:pPr marL="0" indent="0">
              <a:buNone/>
            </a:pPr>
            <a:r>
              <a:rPr lang="en-US" dirty="0" smtClean="0">
                <a:hlinkClick r:id="rId6"/>
              </a:rPr>
              <a:t>https</a:t>
            </a:r>
            <a:r>
              <a:rPr lang="en-US" dirty="0">
                <a:hlinkClick r:id="rId6"/>
              </a:rPr>
              <a:t>://youtu.be/</a:t>
            </a:r>
            <a:r>
              <a:rPr lang="en-US" dirty="0" smtClean="0">
                <a:hlinkClick r:id="rId6"/>
              </a:rPr>
              <a:t>QZd3iXcueaI</a:t>
            </a:r>
            <a:endParaRPr lang="en-US"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8718746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Homework for Next week—Developing Assessments.</a:t>
            </a:r>
            <a:endParaRPr lang="en-US" dirty="0"/>
          </a:p>
        </p:txBody>
      </p:sp>
      <p:sp>
        <p:nvSpPr>
          <p:cNvPr id="3" name="Content Placeholder 2"/>
          <p:cNvSpPr>
            <a:spLocks noGrp="1"/>
          </p:cNvSpPr>
          <p:nvPr>
            <p:ph sz="quarter" idx="1"/>
          </p:nvPr>
        </p:nvSpPr>
        <p:spPr/>
        <p:txBody>
          <a:bodyPr/>
          <a:lstStyle/>
          <a:p>
            <a:r>
              <a:rPr lang="en-US" dirty="0" smtClean="0"/>
              <a:t>Please read Chapter 10 of the </a:t>
            </a:r>
            <a:r>
              <a:rPr lang="en-US" dirty="0" err="1" smtClean="0"/>
              <a:t>Reiser</a:t>
            </a:r>
            <a:r>
              <a:rPr lang="en-US" dirty="0" smtClean="0"/>
              <a:t> and Dempsey Book (and also Chapter 11 if you missed it, it</a:t>
            </a:r>
            <a:r>
              <a:rPr lang="uk-UA" dirty="0" smtClean="0"/>
              <a:t>’</a:t>
            </a:r>
            <a:r>
              <a:rPr lang="en-US" dirty="0" smtClean="0"/>
              <a:t>s the ROI readings). Same chapters in both editions.</a:t>
            </a:r>
          </a:p>
          <a:p>
            <a:r>
              <a:rPr lang="en-US" dirty="0" smtClean="0"/>
              <a:t>Please bring your computers and/or your project documents on disk next week.</a:t>
            </a:r>
          </a:p>
          <a:p>
            <a:endParaRPr lang="en-US" dirty="0"/>
          </a:p>
        </p:txBody>
      </p:sp>
    </p:spTree>
    <p:extLst>
      <p:ext uri="{BB962C8B-B14F-4D97-AF65-F5344CB8AC3E}">
        <p14:creationId xmlns:p14="http://schemas.microsoft.com/office/powerpoint/2010/main" val="1144941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Schedule for rest of term: </a:t>
            </a:r>
            <a:endParaRPr lang="en-US" dirty="0"/>
          </a:p>
        </p:txBody>
      </p:sp>
      <p:sp>
        <p:nvSpPr>
          <p:cNvPr id="3" name="Content Placeholder 2"/>
          <p:cNvSpPr>
            <a:spLocks noGrp="1"/>
          </p:cNvSpPr>
          <p:nvPr>
            <p:ph sz="quarter" idx="1"/>
          </p:nvPr>
        </p:nvSpPr>
        <p:spPr>
          <a:xfrm>
            <a:off x="600732" y="1698948"/>
            <a:ext cx="7774870" cy="4650655"/>
          </a:xfrm>
        </p:spPr>
        <p:txBody>
          <a:bodyPr>
            <a:normAutofit/>
          </a:bodyPr>
          <a:lstStyle/>
          <a:p>
            <a:r>
              <a:rPr lang="en-US" dirty="0" smtClean="0"/>
              <a:t>Nov 7 Live Class.</a:t>
            </a:r>
          </a:p>
          <a:p>
            <a:r>
              <a:rPr lang="en-US" dirty="0" smtClean="0"/>
              <a:t>Nov 14 Live </a:t>
            </a:r>
            <a:r>
              <a:rPr lang="en-US" dirty="0" smtClean="0"/>
              <a:t>Class.</a:t>
            </a:r>
            <a:endParaRPr lang="en-US" dirty="0" smtClean="0"/>
          </a:p>
          <a:p>
            <a:r>
              <a:rPr lang="en-US" dirty="0" smtClean="0"/>
              <a:t>Nov 21 Independent study week– Work on Assessment Plan part.</a:t>
            </a:r>
          </a:p>
          <a:p>
            <a:r>
              <a:rPr lang="en-US" dirty="0" smtClean="0"/>
              <a:t>Nov 28 Live Class: Independent work review. Work session for Implementation plans.</a:t>
            </a:r>
          </a:p>
          <a:p>
            <a:r>
              <a:rPr lang="en-US" dirty="0" smtClean="0"/>
              <a:t>Dec 6 Last Class: Implementation plan presentations.</a:t>
            </a:r>
          </a:p>
          <a:p>
            <a:pPr marL="0" indent="0">
              <a:buNone/>
            </a:pPr>
            <a:r>
              <a:rPr lang="en-US" dirty="0" smtClean="0"/>
              <a:t>Please note– next week is live class, following week is independent work.</a:t>
            </a:r>
            <a:endParaRPr lang="en-US" dirty="0"/>
          </a:p>
        </p:txBody>
      </p:sp>
    </p:spTree>
    <p:extLst>
      <p:ext uri="{BB962C8B-B14F-4D97-AF65-F5344CB8AC3E}">
        <p14:creationId xmlns:p14="http://schemas.microsoft.com/office/powerpoint/2010/main" val="41102778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79027" y="685800"/>
            <a:ext cx="4948238" cy="886968"/>
          </a:xfrm>
        </p:spPr>
        <p:txBody>
          <a:bodyPr>
            <a:normAutofit fontScale="90000"/>
          </a:bodyPr>
          <a:lstStyle/>
          <a:p>
            <a:r>
              <a:rPr lang="en-US" dirty="0" smtClean="0"/>
              <a:t>K-12 Technology Implementations Showcase.</a:t>
            </a:r>
            <a:endParaRPr lang="en-US" dirty="0"/>
          </a:p>
        </p:txBody>
      </p:sp>
      <p:sp>
        <p:nvSpPr>
          <p:cNvPr id="3" name="Content Placeholder 2"/>
          <p:cNvSpPr>
            <a:spLocks noGrp="1"/>
          </p:cNvSpPr>
          <p:nvPr>
            <p:ph sz="quarter" idx="1"/>
          </p:nvPr>
        </p:nvSpPr>
        <p:spPr/>
        <p:txBody>
          <a:bodyPr/>
          <a:lstStyle/>
          <a:p>
            <a:pPr marL="0" indent="0">
              <a:buNone/>
            </a:pPr>
            <a:r>
              <a:rPr lang="en-US" dirty="0" smtClean="0"/>
              <a:t>Valley Christian Schools– installs </a:t>
            </a:r>
            <a:r>
              <a:rPr lang="en-US" dirty="0" err="1" smtClean="0"/>
              <a:t>Crestron</a:t>
            </a:r>
            <a:r>
              <a:rPr lang="en-US" dirty="0" smtClean="0"/>
              <a:t> system: </a:t>
            </a:r>
            <a:r>
              <a:rPr lang="en-US" dirty="0" smtClean="0">
                <a:hlinkClick r:id="rId2"/>
              </a:rPr>
              <a:t>https</a:t>
            </a:r>
            <a:r>
              <a:rPr lang="en-US" dirty="0">
                <a:hlinkClick r:id="rId2"/>
              </a:rPr>
              <a:t>://youtu.be/YIZii5r-</a:t>
            </a:r>
            <a:r>
              <a:rPr lang="en-US" dirty="0" smtClean="0">
                <a:hlinkClick r:id="rId2"/>
              </a:rPr>
              <a:t>YSw</a:t>
            </a:r>
            <a:endParaRPr lang="en-US" dirty="0" smtClean="0"/>
          </a:p>
          <a:p>
            <a:pPr marL="0" indent="0">
              <a:buNone/>
            </a:pPr>
            <a:endParaRPr lang="en-US" dirty="0" smtClean="0"/>
          </a:p>
          <a:p>
            <a:pPr marL="0" indent="0">
              <a:buNone/>
            </a:pPr>
            <a:r>
              <a:rPr lang="en-US" dirty="0" smtClean="0"/>
              <a:t>Huntington School </a:t>
            </a:r>
            <a:r>
              <a:rPr lang="en-US" dirty="0" err="1" smtClean="0"/>
              <a:t>Ipad</a:t>
            </a:r>
            <a:r>
              <a:rPr lang="en-US" dirty="0" smtClean="0"/>
              <a:t> implementation:</a:t>
            </a:r>
            <a:endParaRPr lang="en-US" dirty="0"/>
          </a:p>
          <a:p>
            <a:pPr marL="0" indent="0">
              <a:buNone/>
            </a:pPr>
            <a:r>
              <a:rPr lang="en-US" dirty="0">
                <a:hlinkClick r:id="rId3"/>
              </a:rPr>
              <a:t>https://youtu.be/</a:t>
            </a:r>
            <a:r>
              <a:rPr lang="en-US" dirty="0" smtClean="0">
                <a:hlinkClick r:id="rId3"/>
              </a:rPr>
              <a:t>f_C1kZKak5U</a:t>
            </a:r>
            <a:endParaRPr lang="en-US" dirty="0" smtClean="0"/>
          </a:p>
          <a:p>
            <a:pPr marL="0" indent="0">
              <a:buNone/>
            </a:pPr>
            <a:endParaRPr lang="en-US" dirty="0"/>
          </a:p>
          <a:p>
            <a:pPr marL="0" indent="0">
              <a:buNone/>
            </a:pPr>
            <a:r>
              <a:rPr lang="en-US" dirty="0" smtClean="0"/>
              <a:t>Integrating a </a:t>
            </a:r>
            <a:r>
              <a:rPr lang="en-US" dirty="0" err="1" smtClean="0"/>
              <a:t>smartboard</a:t>
            </a:r>
            <a:r>
              <a:rPr lang="en-US" dirty="0" smtClean="0"/>
              <a:t> into math demos:</a:t>
            </a:r>
          </a:p>
          <a:p>
            <a:pPr marL="0" indent="0">
              <a:buNone/>
            </a:pPr>
            <a:r>
              <a:rPr lang="en-US" dirty="0">
                <a:hlinkClick r:id="rId4"/>
              </a:rPr>
              <a:t>https://youtu.be/Z_TiyDs-</a:t>
            </a:r>
            <a:r>
              <a:rPr lang="en-US" dirty="0" smtClean="0">
                <a:hlinkClick r:id="rId4"/>
              </a:rPr>
              <a:t>KmA</a:t>
            </a:r>
            <a:endParaRPr lang="en-US" dirty="0" smtClean="0"/>
          </a:p>
          <a:p>
            <a:pPr marL="0" indent="0">
              <a:buNone/>
            </a:pPr>
            <a:endParaRPr lang="en-US" dirty="0" smtClean="0"/>
          </a:p>
        </p:txBody>
      </p:sp>
    </p:spTree>
    <p:extLst>
      <p:ext uri="{BB962C8B-B14F-4D97-AF65-F5344CB8AC3E}">
        <p14:creationId xmlns:p14="http://schemas.microsoft.com/office/powerpoint/2010/main" val="357103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429026"/>
            <a:ext cx="8534400" cy="755089"/>
          </a:xfrm>
        </p:spPr>
        <p:txBody>
          <a:bodyPr>
            <a:normAutofit fontScale="90000"/>
          </a:bodyPr>
          <a:lstStyle/>
          <a:p>
            <a:r>
              <a:rPr lang="en-US" dirty="0" smtClean="0"/>
              <a:t>Adult Education</a:t>
            </a:r>
            <a:br>
              <a:rPr lang="en-US" dirty="0" smtClean="0"/>
            </a:br>
            <a:r>
              <a:rPr lang="en-US" dirty="0" smtClean="0"/>
              <a:t>Implementations Showcase:</a:t>
            </a:r>
            <a:endParaRPr lang="en-US" dirty="0"/>
          </a:p>
        </p:txBody>
      </p:sp>
      <p:sp>
        <p:nvSpPr>
          <p:cNvPr id="3" name="Content Placeholder 2"/>
          <p:cNvSpPr>
            <a:spLocks noGrp="1"/>
          </p:cNvSpPr>
          <p:nvPr>
            <p:ph sz="quarter" idx="1"/>
          </p:nvPr>
        </p:nvSpPr>
        <p:spPr/>
        <p:txBody>
          <a:bodyPr/>
          <a:lstStyle/>
          <a:p>
            <a:r>
              <a:rPr lang="en-US" dirty="0" smtClean="0"/>
              <a:t>Military survival training. (Military training missions are considered “integration”– many hours of classroom and LMS training is brought together– also it’s an immersive </a:t>
            </a:r>
            <a:r>
              <a:rPr lang="en-US" dirty="0"/>
              <a:t>simulation activity):</a:t>
            </a:r>
            <a:br>
              <a:rPr lang="en-US" dirty="0"/>
            </a:br>
            <a:r>
              <a:rPr lang="en-US" dirty="0">
                <a:hlinkClick r:id="rId2"/>
              </a:rPr>
              <a:t>https://youtu.be/</a:t>
            </a:r>
            <a:r>
              <a:rPr lang="en-US" dirty="0" smtClean="0">
                <a:hlinkClick r:id="rId2"/>
              </a:rPr>
              <a:t>3Pqx0QruVhQ</a:t>
            </a:r>
            <a:endParaRPr lang="en-US" dirty="0" smtClean="0"/>
          </a:p>
          <a:p>
            <a:endParaRPr lang="en-US" dirty="0" smtClean="0"/>
          </a:p>
          <a:p>
            <a:r>
              <a:rPr lang="en-US" dirty="0" smtClean="0"/>
              <a:t>Ohio State University modernizes a fragmented IT and </a:t>
            </a:r>
            <a:r>
              <a:rPr lang="en-US" dirty="0"/>
              <a:t>teaching organization:</a:t>
            </a:r>
            <a:br>
              <a:rPr lang="en-US" dirty="0"/>
            </a:br>
            <a:r>
              <a:rPr lang="en-US" dirty="0">
                <a:hlinkClick r:id="rId3"/>
              </a:rPr>
              <a:t>https://youtu.be/</a:t>
            </a:r>
            <a:r>
              <a:rPr lang="en-US" dirty="0" smtClean="0">
                <a:hlinkClick r:id="rId3"/>
              </a:rPr>
              <a:t>rNzgLOO8_9I</a:t>
            </a:r>
            <a:endParaRPr lang="en-US" dirty="0" smtClean="0"/>
          </a:p>
          <a:p>
            <a:endParaRPr lang="en-US" dirty="0"/>
          </a:p>
        </p:txBody>
      </p:sp>
    </p:spTree>
    <p:extLst>
      <p:ext uri="{BB962C8B-B14F-4D97-AF65-F5344CB8AC3E}">
        <p14:creationId xmlns:p14="http://schemas.microsoft.com/office/powerpoint/2010/main" val="390242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429026"/>
            <a:ext cx="8534400" cy="755089"/>
          </a:xfrm>
        </p:spPr>
        <p:txBody>
          <a:bodyPr>
            <a:normAutofit fontScale="90000"/>
          </a:bodyPr>
          <a:lstStyle/>
          <a:p>
            <a:r>
              <a:rPr lang="en-US" dirty="0" smtClean="0"/>
              <a:t>Adult Education</a:t>
            </a:r>
            <a:br>
              <a:rPr lang="en-US" dirty="0" smtClean="0"/>
            </a:br>
            <a:r>
              <a:rPr lang="en-US" dirty="0" smtClean="0"/>
              <a:t>Implementations Showcase:</a:t>
            </a:r>
            <a:endParaRPr lang="en-US" dirty="0"/>
          </a:p>
        </p:txBody>
      </p:sp>
      <p:sp>
        <p:nvSpPr>
          <p:cNvPr id="3" name="Content Placeholder 2"/>
          <p:cNvSpPr>
            <a:spLocks noGrp="1"/>
          </p:cNvSpPr>
          <p:nvPr>
            <p:ph sz="quarter" idx="1"/>
          </p:nvPr>
        </p:nvSpPr>
        <p:spPr/>
        <p:txBody>
          <a:bodyPr/>
          <a:lstStyle/>
          <a:p>
            <a:pPr marL="0" indent="0">
              <a:buNone/>
            </a:pPr>
            <a:r>
              <a:rPr lang="en-US" dirty="0" smtClean="0"/>
              <a:t>The Canada Science and Technology Museum, in Ottawa closed down for two years to completely revamp. </a:t>
            </a:r>
          </a:p>
          <a:p>
            <a:pPr marL="0" indent="0">
              <a:buNone/>
            </a:pPr>
            <a:r>
              <a:rPr lang="en-US" dirty="0">
                <a:hlinkClick r:id="rId2"/>
              </a:rPr>
              <a:t>https://youtu.be/</a:t>
            </a:r>
            <a:r>
              <a:rPr lang="en-US" dirty="0" smtClean="0">
                <a:hlinkClick r:id="rId2"/>
              </a:rPr>
              <a:t>PtPD2c4iTeE</a:t>
            </a:r>
            <a:endParaRPr lang="en-US" dirty="0" smtClean="0"/>
          </a:p>
          <a:p>
            <a:pPr marL="0" indent="0">
              <a:buNone/>
            </a:pPr>
            <a:endParaRPr lang="en-US" dirty="0"/>
          </a:p>
          <a:p>
            <a:pPr marL="0" indent="0">
              <a:buNone/>
            </a:pPr>
            <a:r>
              <a:rPr lang="en-US" dirty="0" smtClean="0"/>
              <a:t>It’s re-opening on November 17, 2017,</a:t>
            </a:r>
          </a:p>
          <a:p>
            <a:pPr marL="0" indent="0">
              <a:buNone/>
            </a:pPr>
            <a:r>
              <a:rPr lang="en-US" dirty="0">
                <a:hlinkClick r:id="rId3"/>
              </a:rPr>
              <a:t>https://ingeniumcanada.org/scitech/</a:t>
            </a:r>
            <a:r>
              <a:rPr lang="en-US" dirty="0" smtClean="0">
                <a:hlinkClick r:id="rId3"/>
              </a:rPr>
              <a:t>index.php</a:t>
            </a:r>
            <a:endParaRPr lang="en-US" dirty="0" smtClean="0"/>
          </a:p>
          <a:p>
            <a:pPr marL="0" indent="0">
              <a:buNone/>
            </a:pPr>
            <a:endParaRPr lang="en-US" dirty="0"/>
          </a:p>
          <a:p>
            <a:pPr marL="0" indent="0">
              <a:buNone/>
            </a:pPr>
            <a:endParaRPr lang="en-US" dirty="0"/>
          </a:p>
        </p:txBody>
      </p:sp>
    </p:spTree>
    <p:extLst>
      <p:ext uri="{BB962C8B-B14F-4D97-AF65-F5344CB8AC3E}">
        <p14:creationId xmlns:p14="http://schemas.microsoft.com/office/powerpoint/2010/main" val="4003333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Last Week’s independent study</a:t>
            </a:r>
            <a:endParaRPr lang="en-US" dirty="0"/>
          </a:p>
        </p:txBody>
      </p:sp>
      <p:sp>
        <p:nvSpPr>
          <p:cNvPr id="3" name="Content Placeholder 2"/>
          <p:cNvSpPr>
            <a:spLocks noGrp="1"/>
          </p:cNvSpPr>
          <p:nvPr>
            <p:ph sz="quarter" idx="1"/>
          </p:nvPr>
        </p:nvSpPr>
        <p:spPr/>
        <p:txBody>
          <a:bodyPr/>
          <a:lstStyle/>
          <a:p>
            <a:pPr marL="0" indent="0">
              <a:buNone/>
            </a:pPr>
            <a:r>
              <a:rPr lang="en-US" dirty="0" smtClean="0"/>
              <a:t>Question 1.1:</a:t>
            </a:r>
          </a:p>
          <a:p>
            <a:pPr marL="0" indent="0">
              <a:buNone/>
            </a:pPr>
            <a:r>
              <a:rPr lang="en-US" dirty="0"/>
              <a:t>What revisions to the Technology Coordinator job description </a:t>
            </a:r>
            <a:r>
              <a:rPr lang="en-US" dirty="0" smtClean="0"/>
              <a:t>(TCM: pages </a:t>
            </a:r>
            <a:r>
              <a:rPr lang="en-US" dirty="0"/>
              <a:t>18-21) would you suggest to bring the requirements up to date?</a:t>
            </a:r>
            <a:endParaRPr lang="en-US" dirty="0"/>
          </a:p>
        </p:txBody>
      </p:sp>
    </p:spTree>
    <p:extLst>
      <p:ext uri="{BB962C8B-B14F-4D97-AF65-F5344CB8AC3E}">
        <p14:creationId xmlns:p14="http://schemas.microsoft.com/office/powerpoint/2010/main" val="140929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Basic skills (p 11) haven’t changed:</a:t>
            </a:r>
            <a:endParaRPr lang="en-US" dirty="0"/>
          </a:p>
        </p:txBody>
      </p:sp>
      <p:sp>
        <p:nvSpPr>
          <p:cNvPr id="3" name="Content Placeholder 2"/>
          <p:cNvSpPr>
            <a:spLocks noGrp="1"/>
          </p:cNvSpPr>
          <p:nvPr>
            <p:ph sz="quarter" idx="1"/>
          </p:nvPr>
        </p:nvSpPr>
        <p:spPr/>
        <p:txBody>
          <a:bodyPr>
            <a:normAutofit fontScale="77500" lnSpcReduction="20000"/>
          </a:bodyPr>
          <a:lstStyle/>
          <a:p>
            <a:pPr marL="0" indent="0">
              <a:buNone/>
            </a:pPr>
            <a:endParaRPr lang="en-US" dirty="0" smtClean="0"/>
          </a:p>
          <a:p>
            <a:r>
              <a:rPr lang="en-US" dirty="0" smtClean="0"/>
              <a:t>Broad educational basis but must demonstrate that you are continually willing to learn.</a:t>
            </a:r>
            <a:br>
              <a:rPr lang="en-US" dirty="0" smtClean="0"/>
            </a:br>
            <a:r>
              <a:rPr lang="en-US" dirty="0" smtClean="0"/>
              <a:t/>
            </a:r>
            <a:br>
              <a:rPr lang="en-US" dirty="0" smtClean="0"/>
            </a:br>
            <a:r>
              <a:rPr lang="en-US" dirty="0" smtClean="0"/>
              <a:t>Knowledge of the educational system (industry standards, teaching-admin standards, popular approaches to various institutional requirements).</a:t>
            </a:r>
            <a:br>
              <a:rPr lang="en-US" dirty="0" smtClean="0"/>
            </a:br>
            <a:endParaRPr lang="en-US" dirty="0" smtClean="0"/>
          </a:p>
          <a:p>
            <a:r>
              <a:rPr lang="en-US" dirty="0" smtClean="0"/>
              <a:t>Interpersonal Skills.</a:t>
            </a:r>
            <a:br>
              <a:rPr lang="en-US" dirty="0" smtClean="0"/>
            </a:br>
            <a:endParaRPr lang="en-US" dirty="0" smtClean="0"/>
          </a:p>
          <a:p>
            <a:r>
              <a:rPr lang="en-US" dirty="0" smtClean="0"/>
              <a:t>Technical skills (possibly demonstrated by coursework, certification holding, or experience.</a:t>
            </a:r>
            <a:br>
              <a:rPr lang="en-US" dirty="0" smtClean="0"/>
            </a:br>
            <a:endParaRPr lang="en-US" dirty="0" smtClean="0"/>
          </a:p>
          <a:p>
            <a:r>
              <a:rPr lang="en-US" dirty="0" smtClean="0"/>
              <a:t>As our book notices– three out of four are not technical in nature at all. </a:t>
            </a:r>
            <a:br>
              <a:rPr lang="en-US" dirty="0" smtClean="0"/>
            </a:br>
            <a:endParaRPr lang="en-US" dirty="0" smtClean="0"/>
          </a:p>
          <a:p>
            <a:endParaRPr lang="en-US" dirty="0" smtClean="0"/>
          </a:p>
          <a:p>
            <a:endParaRPr lang="en-US" dirty="0" smtClean="0"/>
          </a:p>
          <a:p>
            <a:pPr marL="0" indent="0">
              <a:buNone/>
            </a:pPr>
            <a:endParaRPr lang="en-US" dirty="0"/>
          </a:p>
        </p:txBody>
      </p:sp>
    </p:spTree>
    <p:extLst>
      <p:ext uri="{BB962C8B-B14F-4D97-AF65-F5344CB8AC3E}">
        <p14:creationId xmlns:p14="http://schemas.microsoft.com/office/powerpoint/2010/main" val="2220718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may have changed:</a:t>
            </a:r>
            <a:endParaRPr lang="en-US" dirty="0"/>
          </a:p>
        </p:txBody>
      </p:sp>
      <p:sp>
        <p:nvSpPr>
          <p:cNvPr id="3" name="Content Placeholder 2"/>
          <p:cNvSpPr>
            <a:spLocks noGrp="1"/>
          </p:cNvSpPr>
          <p:nvPr>
            <p:ph sz="quarter" idx="1"/>
          </p:nvPr>
        </p:nvSpPr>
        <p:spPr/>
        <p:txBody>
          <a:bodyPr/>
          <a:lstStyle/>
          <a:p>
            <a:r>
              <a:rPr lang="en-US" dirty="0" smtClean="0"/>
              <a:t>Technical skill may be less important now than in the past. (finance, administrative, teaching, research may be more critical skill areas).</a:t>
            </a:r>
          </a:p>
          <a:p>
            <a:r>
              <a:rPr lang="en-US" dirty="0" smtClean="0"/>
              <a:t>Use of vendors and </a:t>
            </a:r>
            <a:r>
              <a:rPr lang="en-US" dirty="0" err="1" smtClean="0"/>
              <a:t>SaaS</a:t>
            </a:r>
            <a:r>
              <a:rPr lang="en-US" dirty="0" smtClean="0"/>
              <a:t> has reduced the amount of server maintenance, network maintenance and hardware maintenance.</a:t>
            </a:r>
          </a:p>
          <a:p>
            <a:r>
              <a:rPr lang="en-US" dirty="0" smtClean="0"/>
              <a:t>Programming skills may be more important than ever before.</a:t>
            </a:r>
          </a:p>
          <a:p>
            <a:r>
              <a:rPr lang="en-US" dirty="0" smtClean="0"/>
              <a:t>Teaching and training may be more important.</a:t>
            </a:r>
          </a:p>
          <a:p>
            <a:endParaRPr lang="en-US" dirty="0" smtClean="0"/>
          </a:p>
          <a:p>
            <a:endParaRPr lang="en-US" dirty="0" smtClean="0"/>
          </a:p>
          <a:p>
            <a:endParaRPr lang="en-US" dirty="0"/>
          </a:p>
        </p:txBody>
      </p:sp>
    </p:spTree>
    <p:extLst>
      <p:ext uri="{BB962C8B-B14F-4D97-AF65-F5344CB8AC3E}">
        <p14:creationId xmlns:p14="http://schemas.microsoft.com/office/powerpoint/2010/main" val="999139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Scan 36.jpeg"/>
          <p:cNvPicPr>
            <a:picLocks noGrp="1" noChangeAspect="1"/>
          </p:cNvPicPr>
          <p:nvPr>
            <p:ph sz="quarter" idx="1"/>
          </p:nvPr>
        </p:nvPicPr>
        <p:blipFill rotWithShape="1">
          <a:blip r:embed="rId2">
            <a:extLst>
              <a:ext uri="{28A0092B-C50C-407E-A947-70E740481C1C}">
                <a14:useLocalDpi xmlns:a14="http://schemas.microsoft.com/office/drawing/2010/main" val="0"/>
              </a:ext>
            </a:extLst>
          </a:blip>
          <a:srcRect l="-3679" t="1284" b="3157"/>
          <a:stretch/>
        </p:blipFill>
        <p:spPr>
          <a:xfrm>
            <a:off x="1716377" y="154452"/>
            <a:ext cx="5423751" cy="6542238"/>
          </a:xfrm>
        </p:spPr>
      </p:pic>
    </p:spTree>
    <p:extLst>
      <p:ext uri="{BB962C8B-B14F-4D97-AF65-F5344CB8AC3E}">
        <p14:creationId xmlns:p14="http://schemas.microsoft.com/office/powerpoint/2010/main" val="33332719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Civic.thmx</Template>
  <TotalTime>190</TotalTime>
  <Words>966</Words>
  <Application>Microsoft Macintosh PowerPoint</Application>
  <PresentationFormat>On-screen Show (4:3)</PresentationFormat>
  <Paragraphs>91</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Civic</vt:lpstr>
      <vt:lpstr>Answers and discussion of our homework, Gantt charts, and work for next week. </vt:lpstr>
      <vt:lpstr>Schedule for rest of term: </vt:lpstr>
      <vt:lpstr>K-12 Technology Implementations Showcase.</vt:lpstr>
      <vt:lpstr>Adult Education Implementations Showcase:</vt:lpstr>
      <vt:lpstr>Adult Education Implementations Showcase:</vt:lpstr>
      <vt:lpstr>Last Week’s independent study</vt:lpstr>
      <vt:lpstr>Basic skills (p 11) haven’t changed:</vt:lpstr>
      <vt:lpstr>What may have changed:</vt:lpstr>
      <vt:lpstr>PowerPoint Presentation</vt:lpstr>
      <vt:lpstr>New skills:</vt:lpstr>
      <vt:lpstr>Question 1.2:</vt:lpstr>
      <vt:lpstr>Possible points</vt:lpstr>
      <vt:lpstr>Question 2.2</vt:lpstr>
      <vt:lpstr>Universal Design</vt:lpstr>
      <vt:lpstr>Question 3:</vt:lpstr>
      <vt:lpstr>Scorm</vt:lpstr>
      <vt:lpstr>Moving on! Project management and use of associated software.</vt:lpstr>
      <vt:lpstr>Homework for Next week—Developing Assessments.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Answers and discussion for our homework </dc:title>
  <dc:creator>Tom Coughlin</dc:creator>
  <cp:lastModifiedBy>Tom Coughlin</cp:lastModifiedBy>
  <cp:revision>19</cp:revision>
  <dcterms:created xsi:type="dcterms:W3CDTF">2017-11-07T16:34:06Z</dcterms:created>
  <dcterms:modified xsi:type="dcterms:W3CDTF">2017-11-07T19:45:02Z</dcterms:modified>
</cp:coreProperties>
</file>