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0" r:id="rId10"/>
    <p:sldId id="267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6" autoAdjust="0"/>
    <p:restoredTop sz="94660"/>
  </p:normalViewPr>
  <p:slideViewPr>
    <p:cSldViewPr snapToGrid="0">
      <p:cViewPr>
        <p:scale>
          <a:sx n="80" d="100"/>
          <a:sy n="80" d="100"/>
        </p:scale>
        <p:origin x="208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6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3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1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7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7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7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9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62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5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9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F8789-623F-4034-BEE4-0969812C3DDA}" type="datetimeFigureOut">
              <a:rPr lang="en-US" smtClean="0"/>
              <a:t>10/17/17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B02BF-6933-46EC-A1CD-FE697A278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7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Balanced Scorecard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it works—how to do the exercise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28047"/>
          </a:xfrm>
        </p:spPr>
        <p:txBody>
          <a:bodyPr>
            <a:normAutofit/>
          </a:bodyPr>
          <a:lstStyle/>
          <a:p>
            <a:r>
              <a:rPr lang="en-US" dirty="0" smtClean="0"/>
              <a:t>After we develop (and redevelop) the worksheet</a:t>
            </a:r>
            <a:r>
              <a:rPr lang="mr-IN" dirty="0" smtClean="0"/>
              <a:t>–</a:t>
            </a:r>
            <a:r>
              <a:rPr lang="en-US" dirty="0" smtClean="0"/>
              <a:t>we do some conversions to create the final balanced scorecard.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44509"/>
            <a:ext cx="10515600" cy="83245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1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Balanced Scorecard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497" y="1442434"/>
            <a:ext cx="9902781" cy="5803476"/>
          </a:xfrm>
        </p:spPr>
        <p:txBody>
          <a:bodyPr/>
          <a:lstStyle/>
          <a:p>
            <a:r>
              <a:rPr lang="en-US" dirty="0" smtClean="0"/>
              <a:t>Your Balanced Scorecard might resemble the following image: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http://image.slidesharecdn.com/balancedscorecardpresentation-090225103618-phpapp01/95/balanced-scorecard-presentation-9-728.jpg?cb=12355582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98" y="2277497"/>
            <a:ext cx="10572482" cy="435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0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Scorecard—quick facts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was developed to serve as an alternative to performing a purely financial valuation of an organizational project.</a:t>
            </a:r>
          </a:p>
          <a:p>
            <a:r>
              <a:rPr lang="en-US" dirty="0" smtClean="0"/>
              <a:t>Financial evaluation is balanced with three other considerations of an organization value:</a:t>
            </a:r>
            <a:br>
              <a:rPr lang="en-US" dirty="0" smtClean="0"/>
            </a:br>
            <a:r>
              <a:rPr lang="en-US" dirty="0" smtClean="0"/>
              <a:t>	--Customer and stakeholder perspective (Customer value, satisfaction, retention).</a:t>
            </a:r>
            <a:br>
              <a:rPr lang="en-US" dirty="0" smtClean="0"/>
            </a:br>
            <a:r>
              <a:rPr lang="en-US" dirty="0" smtClean="0"/>
              <a:t>	--Internal process (excellency and efficiency).</a:t>
            </a:r>
            <a:br>
              <a:rPr lang="en-US" dirty="0" smtClean="0"/>
            </a:br>
            <a:r>
              <a:rPr lang="en-US" dirty="0" smtClean="0"/>
              <a:t>	--Organization capacity, or Learning and Growth (Human Capital, Technology, Culture) </a:t>
            </a:r>
          </a:p>
          <a:p>
            <a:r>
              <a:rPr lang="en-US" dirty="0" smtClean="0"/>
              <a:t>“What is measured, gets done”</a:t>
            </a:r>
            <a:r>
              <a:rPr lang="mr-IN" dirty="0" smtClean="0"/>
              <a:t>–</a:t>
            </a:r>
            <a:r>
              <a:rPr lang="en-US" dirty="0" smtClean="0"/>
              <a:t> Peter Drucker.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41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/>
          <a:lstStyle/>
          <a:p>
            <a:r>
              <a:rPr lang="en-US" dirty="0" smtClean="0"/>
              <a:t>How BSC views an organization </a:t>
            </a:r>
            <a:r>
              <a:rPr lang="en-US" sz="2000" dirty="0" smtClean="0"/>
              <a:t>(from </a:t>
            </a:r>
            <a:r>
              <a:rPr lang="en-US" sz="2000" dirty="0" err="1" smtClean="0"/>
              <a:t>BSC.org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Financial:</a:t>
            </a:r>
            <a:r>
              <a:rPr lang="en-US" dirty="0"/>
              <a:t> often renamed Stewardship or other more appropriate name in the public sector, this perspective views organizational financial performance and the use of financial </a:t>
            </a:r>
            <a:r>
              <a:rPr lang="en-US" dirty="0" smtClean="0"/>
              <a:t>resources.</a:t>
            </a:r>
          </a:p>
          <a:p>
            <a:r>
              <a:rPr lang="en-US" b="1" dirty="0"/>
              <a:t>Customer/Stakeholder:</a:t>
            </a:r>
            <a:r>
              <a:rPr lang="en-US" dirty="0"/>
              <a:t> this perspective views organizational performance from the point of view the customer or other key stakeholders that the organization is designed to </a:t>
            </a:r>
            <a:r>
              <a:rPr lang="en-US" dirty="0" smtClean="0"/>
              <a:t>serve.</a:t>
            </a:r>
          </a:p>
          <a:p>
            <a:r>
              <a:rPr lang="en-US" b="1" dirty="0"/>
              <a:t>Internal Process:</a:t>
            </a:r>
            <a:r>
              <a:rPr lang="en-US" dirty="0"/>
              <a:t> views organizational performance through the lenses of the quality and efficiency related to our product or services or other key business </a:t>
            </a:r>
            <a:r>
              <a:rPr lang="en-US" dirty="0" smtClean="0"/>
              <a:t>processes.</a:t>
            </a:r>
          </a:p>
          <a:p>
            <a:r>
              <a:rPr lang="en-US" b="1" dirty="0"/>
              <a:t>Organizational Capacity (originally called Learning and Growth):</a:t>
            </a:r>
            <a:r>
              <a:rPr lang="en-US" dirty="0"/>
              <a:t> views organizational performance through the lenses of human capital, infrastructure, technology, culture and other capacities that are key to breakthrough </a:t>
            </a:r>
            <a:r>
              <a:rPr lang="en-US" dirty="0" smtClean="0"/>
              <a:t>performance.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1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4000"/>
            <a:ext cx="10515600" cy="314960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the worksheet:</a:t>
            </a:r>
            <a:br>
              <a:rPr lang="en-US" dirty="0" smtClean="0"/>
            </a:br>
            <a:r>
              <a:rPr lang="en-US" dirty="0"/>
              <a:t>Financial, Customer, Internal, and Learning and Growth are along the vertical axis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Across the horizontal axis are four columns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05201"/>
            <a:ext cx="10515600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Strategic Priorities</a:t>
            </a:r>
          </a:p>
          <a:p>
            <a:r>
              <a:rPr lang="en-US" dirty="0" smtClean="0"/>
              <a:t>Measures</a:t>
            </a:r>
          </a:p>
          <a:p>
            <a:r>
              <a:rPr lang="en-US" dirty="0" smtClean="0"/>
              <a:t>Targets</a:t>
            </a:r>
          </a:p>
          <a:p>
            <a:r>
              <a:rPr lang="en-US" dirty="0" smtClean="0"/>
              <a:t>Initiatives</a:t>
            </a:r>
          </a:p>
        </p:txBody>
      </p:sp>
    </p:spTree>
    <p:extLst>
      <p:ext uri="{BB962C8B-B14F-4D97-AF65-F5344CB8AC3E}">
        <p14:creationId xmlns:p14="http://schemas.microsoft.com/office/powerpoint/2010/main" val="14153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horizontal axis has a general cause to effect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42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Executives decide on the </a:t>
            </a:r>
            <a:r>
              <a:rPr lang="en-US" b="1" dirty="0" smtClean="0"/>
              <a:t>Strategic Priorities</a:t>
            </a:r>
            <a:r>
              <a:rPr lang="en-US" dirty="0" smtClean="0"/>
              <a:t>, and rank them from most important to least important.</a:t>
            </a:r>
          </a:p>
          <a:p>
            <a:r>
              <a:rPr lang="en-US" dirty="0" smtClean="0"/>
              <a:t>With each Priority goal: </a:t>
            </a:r>
            <a:r>
              <a:rPr lang="en-US" b="1" dirty="0" smtClean="0"/>
              <a:t>measurements</a:t>
            </a:r>
            <a:r>
              <a:rPr lang="en-US" dirty="0" smtClean="0"/>
              <a:t> are determined that most effectively represent/signify the attainment of the goal.</a:t>
            </a:r>
          </a:p>
          <a:p>
            <a:r>
              <a:rPr lang="en-US" dirty="0" smtClean="0"/>
              <a:t>With measurements established, </a:t>
            </a:r>
            <a:r>
              <a:rPr lang="en-US" b="1" dirty="0" smtClean="0"/>
              <a:t>target </a:t>
            </a:r>
            <a:r>
              <a:rPr lang="en-US" dirty="0" smtClean="0"/>
              <a:t>goals can be set. It may be as simple as reduction in errors, better test scores, etc. The goal and the measurements must be as closely related as possible.</a:t>
            </a:r>
          </a:p>
          <a:p>
            <a:r>
              <a:rPr lang="en-US" dirty="0" smtClean="0"/>
              <a:t>When priorities, measurements and targets are in agreement, and are presenting a good representation of the company’s aspirations and internal processes, </a:t>
            </a:r>
            <a:r>
              <a:rPr lang="en-US" b="1" dirty="0" smtClean="0"/>
              <a:t>Initiatives</a:t>
            </a:r>
            <a:r>
              <a:rPr lang="en-US" dirty="0" smtClean="0"/>
              <a:t> are introduced to improve performance.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44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5884"/>
            <a:ext cx="10515600" cy="5861079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Through this process</a:t>
            </a:r>
            <a:r>
              <a:rPr lang="mr-IN" dirty="0" smtClean="0"/>
              <a:t>–</a:t>
            </a:r>
            <a:r>
              <a:rPr lang="en-US" dirty="0" smtClean="0"/>
              <a:t> new initiatives are inspired by Strategic goals, and the managers can adjust priorities as business conditions evolve.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Important Term: </a:t>
            </a:r>
            <a:r>
              <a:rPr lang="en-US" b="1" dirty="0" smtClean="0"/>
              <a:t>KPI (Key Performance Indicator)—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-Provides objective evidence of progressing toward achieving a desired result.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-Measures what is intended to measure.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-Offers a comparison that gauges the degree of performance over time.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-A good KPI can track: effectiveness, efficiency, quality, on-time performance, governance, compliance, behavior, economy, project performance, personnel performance, and resource utilization.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-Are balanced between leading and lagging indicators (measures inputs as well as post-production data).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46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7647"/>
          </a:xfrm>
        </p:spPr>
        <p:txBody>
          <a:bodyPr/>
          <a:lstStyle/>
          <a:p>
            <a:r>
              <a:rPr lang="en-US" dirty="0" smtClean="0"/>
              <a:t>Terms used: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5117"/>
            <a:ext cx="10515600" cy="5041846"/>
          </a:xfrm>
        </p:spPr>
        <p:txBody>
          <a:bodyPr/>
          <a:lstStyle/>
          <a:p>
            <a:r>
              <a:rPr lang="en-US" dirty="0" smtClean="0"/>
              <a:t>Inputs.</a:t>
            </a:r>
          </a:p>
          <a:p>
            <a:r>
              <a:rPr lang="en-US" dirty="0" smtClean="0"/>
              <a:t>Outputs.</a:t>
            </a:r>
          </a:p>
          <a:p>
            <a:r>
              <a:rPr lang="en-US" dirty="0" smtClean="0"/>
              <a:t>Outcomes.</a:t>
            </a:r>
          </a:p>
          <a:p>
            <a:r>
              <a:rPr lang="en-US" dirty="0" smtClean="0"/>
              <a:t>Process.</a:t>
            </a:r>
          </a:p>
          <a:p>
            <a:r>
              <a:rPr lang="en-US" dirty="0" smtClean="0"/>
              <a:t>Project.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67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889804"/>
              </p:ext>
            </p:extLst>
          </p:nvPr>
        </p:nvGraphicFramePr>
        <p:xfrm>
          <a:off x="252249" y="149065"/>
          <a:ext cx="11508826" cy="61202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98446"/>
                <a:gridCol w="2197768"/>
                <a:gridCol w="2390274"/>
                <a:gridCol w="2342147"/>
                <a:gridCol w="2280191"/>
              </a:tblGrid>
              <a:tr h="194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Strategic Priorities            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Objectives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Measurements</a:t>
                      </a:r>
                      <a:endParaRPr lang="en-US" sz="12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Targets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Initiatives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15354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Financial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Reduce/control</a:t>
                      </a:r>
                      <a:r>
                        <a:rPr lang="en-US" sz="1200" baseline="0" dirty="0" smtClean="0">
                          <a:effectLst/>
                        </a:rPr>
                        <a:t> laptop program costs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Cost effective software licensing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Migrate textbook use to digital editions.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aseline="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Reduce cost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More properties available.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More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up-to-date materials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ROI per computer,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mean time between failure.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Cost over period of years.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Cost, Convenience (look at </a:t>
                      </a:r>
                      <a:r>
                        <a:rPr lang="en-US" sz="1200" baseline="0" dirty="0" err="1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varous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ways of measuring adoption rate, or student </a:t>
                      </a:r>
                      <a:r>
                        <a:rPr lang="en-US" sz="1200" baseline="0" dirty="0" err="1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ues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of the resource)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Increase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ROI by 20% Reduce Mean time between failure by 5%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Recruit students to volunteer</a:t>
                      </a:r>
                      <a:r>
                        <a:rPr lang="en-US" sz="1200" baseline="0" dirty="0" smtClean="0">
                          <a:effectLst/>
                        </a:rPr>
                        <a:t> to assist fixing computer.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Keep better track of students who generate the most breakage reports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14401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Customer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Students/Parents—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Best</a:t>
                      </a:r>
                      <a:r>
                        <a:rPr lang="en-US" sz="1200" baseline="0" dirty="0" smtClean="0">
                          <a:effectLst/>
                        </a:rPr>
                        <a:t> laptop program possible,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Teachers—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Increase efficiency by reducing administrative task load.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Reduce software development obligations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Most</a:t>
                      </a:r>
                      <a:r>
                        <a:rPr lang="en-US" sz="1200" baseline="0" dirty="0" smtClean="0">
                          <a:effectLst/>
                        </a:rPr>
                        <a:t> up-to-date hardware possible, while controlling cost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aseline="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Reduce workload for teachers through better </a:t>
                      </a:r>
                      <a:r>
                        <a:rPr lang="en-US" sz="1200" baseline="0" dirty="0" err="1" smtClean="0">
                          <a:effectLst/>
                        </a:rPr>
                        <a:t>automtion</a:t>
                      </a:r>
                      <a:r>
                        <a:rPr lang="en-US" sz="1200" baseline="0" dirty="0" smtClean="0">
                          <a:effectLst/>
                        </a:rPr>
                        <a:t>, and less customization work.</a:t>
                      </a:r>
                      <a:endParaRPr lang="en-US" sz="1200" dirty="0" smtClean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Cost per student. CPS compared to CPS at other schools. Rate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of available computers. Number of title available to students.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Faculty</a:t>
                      </a:r>
                      <a:r>
                        <a:rPr lang="mr-IN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–</a:t>
                      </a: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number of hours spent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with prep.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Number of hours spent doing administrative work.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Reduce CPS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to $1,200 per year (22% reduction)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Look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for better price when shopping for new computers, take advantage of bulk purchase deals.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13040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Process (Internal)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Clean repair fix computers</a:t>
                      </a:r>
                      <a:r>
                        <a:rPr lang="en-US" sz="1200" baseline="0" dirty="0" smtClean="0">
                          <a:effectLst/>
                        </a:rPr>
                        <a:t> quickly and cheaply.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 smtClean="0">
                          <a:effectLst/>
                        </a:rPr>
                        <a:t>Reduce number of non-working student computers.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Reduce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backlog of non-working student computer.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Rate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of available computers. Cost of maintenance per computer.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Increase rate of available computers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to 90%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Replace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20 of oldest computers. Encourage students to lease or purchase their own </a:t>
                      </a:r>
                      <a:r>
                        <a:rPr lang="en-US" sz="1200" baseline="0" dirty="0" err="1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compatable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computer.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11469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Organization </a:t>
                      </a:r>
                      <a:r>
                        <a:rPr lang="en-US" sz="1200" dirty="0" smtClean="0">
                          <a:effectLst/>
                        </a:rPr>
                        <a:t>Capacity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mtClean="0">
                          <a:effectLst/>
                        </a:rPr>
                        <a:t>(Learning and Growth)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Prepare for addition of grades 3, 4.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Prepare for 20-30 new student.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Number of new students compared to existing student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body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All New teacher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 will need computers over summer. Will experiment with online training courses.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Move new teacher computer</a:t>
                      </a:r>
                      <a:r>
                        <a:rPr lang="en-US" sz="1200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training to online courses,</a:t>
                      </a:r>
                      <a:endParaRPr lang="en-US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1072027" y="0"/>
            <a:ext cx="1560342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scorecard</a:t>
            </a:r>
            <a:endParaRPr lang="en-US" dirty="0"/>
          </a:p>
        </p:txBody>
      </p:sp>
      <p:pic>
        <p:nvPicPr>
          <p:cNvPr id="2050" name="Picture 2" descr="http://www.symphonytech.com/articles/images/0302_3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13922"/>
            <a:ext cx="10208396" cy="429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01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598</Words>
  <Application>Microsoft Macintosh PowerPoint</Application>
  <PresentationFormat>Widescreen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Mangal</vt:lpstr>
      <vt:lpstr>Times New Roman</vt:lpstr>
      <vt:lpstr>Arial</vt:lpstr>
      <vt:lpstr>Office Theme</vt:lpstr>
      <vt:lpstr>Balanced Scorecard</vt:lpstr>
      <vt:lpstr>Balanced Scorecard—quick facts </vt:lpstr>
      <vt:lpstr>How BSC views an organization (from BSC.org)</vt:lpstr>
      <vt:lpstr>Constructing the worksheet: Financial, Customer, Internal, and Learning and Growth are along the vertical axis.  Across the horizontal axis are four columns:</vt:lpstr>
      <vt:lpstr>The horizontal axis has a general cause to effect relationship</vt:lpstr>
      <vt:lpstr>PowerPoint Presentation</vt:lpstr>
      <vt:lpstr>Terms used:</vt:lpstr>
      <vt:lpstr>PowerPoint Presentation</vt:lpstr>
      <vt:lpstr>Example scorecard</vt:lpstr>
      <vt:lpstr>After we develop (and redevelop) the worksheet–we do some conversions to create the final balanced scorecard.</vt:lpstr>
      <vt:lpstr>Example Balanced Scorecard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Scorecard</dc:title>
  <dc:creator>Suzanne</dc:creator>
  <cp:lastModifiedBy>Meg Coughlin</cp:lastModifiedBy>
  <cp:revision>17</cp:revision>
  <dcterms:created xsi:type="dcterms:W3CDTF">2016-09-26T20:58:57Z</dcterms:created>
  <dcterms:modified xsi:type="dcterms:W3CDTF">2017-10-17T15:37:49Z</dcterms:modified>
</cp:coreProperties>
</file>