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5" r:id="rId2"/>
    <p:sldId id="286" r:id="rId3"/>
    <p:sldId id="259" r:id="rId4"/>
    <p:sldId id="288" r:id="rId5"/>
    <p:sldId id="287" r:id="rId6"/>
    <p:sldId id="277" r:id="rId7"/>
    <p:sldId id="278" r:id="rId8"/>
    <p:sldId id="279" r:id="rId9"/>
    <p:sldId id="280" r:id="rId10"/>
    <p:sldId id="281" r:id="rId11"/>
    <p:sldId id="282" r:id="rId12"/>
    <p:sldId id="283" r:id="rId13"/>
    <p:sldId id="284" r:id="rId14"/>
    <p:sldId id="261" r:id="rId15"/>
    <p:sldId id="290" r:id="rId16"/>
    <p:sldId id="264" r:id="rId17"/>
    <p:sldId id="265" r:id="rId18"/>
    <p:sldId id="270" r:id="rId19"/>
    <p:sldId id="271" r:id="rId20"/>
    <p:sldId id="266" r:id="rId21"/>
    <p:sldId id="267" r:id="rId22"/>
    <p:sldId id="292" r:id="rId23"/>
    <p:sldId id="293" r:id="rId24"/>
    <p:sldId id="294" r:id="rId25"/>
    <p:sldId id="295" r:id="rId26"/>
    <p:sldId id="268" r:id="rId27"/>
    <p:sldId id="272" r:id="rId28"/>
    <p:sldId id="273" r:id="rId29"/>
    <p:sldId id="27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F54F3D-CFEB-46D5-A45B-460C773BFB9F}" type="datetimeFigureOut">
              <a:rPr lang="en-US" smtClean="0"/>
              <a:t>5/29/2018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118121-3C79-438B-83CE-6289F267A664}" type="slidenum">
              <a:rPr lang="en-US" smtClean="0"/>
              <a:t>‹#›</a:t>
            </a:fld>
            <a:endParaRPr lang="en-US"/>
          </a:p>
        </p:txBody>
      </p:sp>
    </p:spTree>
    <p:extLst>
      <p:ext uri="{BB962C8B-B14F-4D97-AF65-F5344CB8AC3E}">
        <p14:creationId xmlns:p14="http://schemas.microsoft.com/office/powerpoint/2010/main" val="4107674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D5237E-63D4-446F-A18B-731032771D81}" type="datetimeFigureOut">
              <a:rPr lang="en-US" smtClean="0"/>
              <a:t>5/29/2018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3436946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D5237E-63D4-446F-A18B-731032771D81}" type="datetimeFigureOut">
              <a:rPr lang="en-US" smtClean="0"/>
              <a:t>5/29/2018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34371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D5237E-63D4-446F-A18B-731032771D81}" type="datetimeFigureOut">
              <a:rPr lang="en-US" smtClean="0"/>
              <a:t>5/29/2018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2370956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F95921D-A183-430B-9301-DC7EE7727E47}" type="slidenum">
              <a:rPr lang="en-US"/>
              <a:pPr>
                <a:defRPr/>
              </a:pPr>
              <a:t>‹#›</a:t>
            </a:fld>
            <a:endParaRPr lang="en-US"/>
          </a:p>
        </p:txBody>
      </p:sp>
    </p:spTree>
    <p:extLst>
      <p:ext uri="{BB962C8B-B14F-4D97-AF65-F5344CB8AC3E}">
        <p14:creationId xmlns:p14="http://schemas.microsoft.com/office/powerpoint/2010/main" val="383123085"/>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D5237E-63D4-446F-A18B-731032771D81}" type="datetimeFigureOut">
              <a:rPr lang="en-US" smtClean="0"/>
              <a:t>5/29/2018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1495555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D5237E-63D4-446F-A18B-731032771D81}" type="datetimeFigureOut">
              <a:rPr lang="en-US" smtClean="0"/>
              <a:t>5/29/2018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4049373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D5237E-63D4-446F-A18B-731032771D81}" type="datetimeFigureOut">
              <a:rPr lang="en-US" smtClean="0"/>
              <a:t>5/29/2018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36059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D5237E-63D4-446F-A18B-731032771D81}" type="datetimeFigureOut">
              <a:rPr lang="en-US" smtClean="0"/>
              <a:t>5/29/2018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841898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D5237E-63D4-446F-A18B-731032771D81}" type="datetimeFigureOut">
              <a:rPr lang="en-US" smtClean="0"/>
              <a:t>5/29/2018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112667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D5237E-63D4-446F-A18B-731032771D81}" type="datetimeFigureOut">
              <a:rPr lang="en-US" smtClean="0"/>
              <a:t>5/29/2018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1990991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D5237E-63D4-446F-A18B-731032771D81}" type="datetimeFigureOut">
              <a:rPr lang="en-US" smtClean="0"/>
              <a:t>5/29/2018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1344941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D5237E-63D4-446F-A18B-731032771D81}" type="datetimeFigureOut">
              <a:rPr lang="en-US" smtClean="0"/>
              <a:t>5/29/2018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CD9AE2-C340-4198-8B39-FC53C091A9AA}" type="slidenum">
              <a:rPr lang="en-US" smtClean="0"/>
              <a:t>‹#›</a:t>
            </a:fld>
            <a:endParaRPr lang="en-US"/>
          </a:p>
        </p:txBody>
      </p:sp>
    </p:spTree>
    <p:extLst>
      <p:ext uri="{BB962C8B-B14F-4D97-AF65-F5344CB8AC3E}">
        <p14:creationId xmlns:p14="http://schemas.microsoft.com/office/powerpoint/2010/main" val="334303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D5237E-63D4-446F-A18B-731032771D81}" type="datetimeFigureOut">
              <a:rPr lang="en-US" smtClean="0"/>
              <a:t>5/29/2018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CD9AE2-C340-4198-8B39-FC53C091A9AA}" type="slidenum">
              <a:rPr lang="en-US" smtClean="0"/>
              <a:t>‹#›</a:t>
            </a:fld>
            <a:endParaRPr lang="en-US"/>
          </a:p>
        </p:txBody>
      </p:sp>
    </p:spTree>
    <p:extLst>
      <p:ext uri="{BB962C8B-B14F-4D97-AF65-F5344CB8AC3E}">
        <p14:creationId xmlns:p14="http://schemas.microsoft.com/office/powerpoint/2010/main" val="2731443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learner.org/interactives/geometry/3d_prisms.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earner.org/interactives/geometry/area_volume.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28600"/>
            <a:ext cx="7772400" cy="1470025"/>
          </a:xfrm>
        </p:spPr>
        <p:txBody>
          <a:bodyPr/>
          <a:lstStyle/>
          <a:p>
            <a:pPr eaLnBrk="1" hangingPunct="1"/>
            <a:r>
              <a:rPr lang="en-US" altLang="en-US" dirty="0" smtClean="0"/>
              <a:t>Volume of Rectangular Prisms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6495" y="3048000"/>
            <a:ext cx="2737805" cy="2667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626" y="1811338"/>
            <a:ext cx="3648075" cy="3038475"/>
          </a:xfrm>
          <a:prstGeom prst="rect">
            <a:avLst/>
          </a:prstGeom>
        </p:spPr>
      </p:pic>
    </p:spTree>
    <p:extLst>
      <p:ext uri="{BB962C8B-B14F-4D97-AF65-F5344CB8AC3E}">
        <p14:creationId xmlns:p14="http://schemas.microsoft.com/office/powerpoint/2010/main" val="1690660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sz="half" idx="1"/>
          </p:nvPr>
        </p:nvSpPr>
        <p:spPr>
          <a:xfrm>
            <a:off x="609600" y="1676400"/>
            <a:ext cx="8077200" cy="1066800"/>
          </a:xfrm>
        </p:spPr>
        <p:txBody>
          <a:bodyPr/>
          <a:lstStyle/>
          <a:p>
            <a:pPr eaLnBrk="1" hangingPunct="1"/>
            <a:r>
              <a:rPr lang="en-US" sz="2800" b="1" smtClean="0"/>
              <a:t>Find the volume of this prism…</a:t>
            </a:r>
            <a:endParaRPr lang="en-US" sz="2800" b="1" smtClean="0">
              <a:solidFill>
                <a:schemeClr val="folHlink"/>
              </a:solidFill>
            </a:endParaRPr>
          </a:p>
        </p:txBody>
      </p:sp>
      <p:sp>
        <p:nvSpPr>
          <p:cNvPr id="7172" name="Text Box 4"/>
          <p:cNvSpPr txBox="1">
            <a:spLocks noChangeArrowheads="1"/>
          </p:cNvSpPr>
          <p:nvPr/>
        </p:nvSpPr>
        <p:spPr bwMode="auto">
          <a:xfrm>
            <a:off x="4114800" y="2438400"/>
            <a:ext cx="4587875"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Formula: </a:t>
            </a:r>
          </a:p>
          <a:p>
            <a:endParaRPr lang="en-US" sz="3200">
              <a:solidFill>
                <a:srgbClr val="267D03"/>
              </a:solidFill>
            </a:endParaRPr>
          </a:p>
          <a:p>
            <a:r>
              <a:rPr lang="en-US" sz="3200">
                <a:solidFill>
                  <a:srgbClr val="267D03"/>
                </a:solidFill>
              </a:rPr>
              <a:t>V   =     B    x    h</a:t>
            </a:r>
          </a:p>
          <a:p>
            <a:r>
              <a:rPr lang="en-US" sz="3200">
                <a:solidFill>
                  <a:srgbClr val="267D03"/>
                </a:solidFill>
              </a:rPr>
              <a:t>V   =   l x w   x  h</a:t>
            </a:r>
          </a:p>
          <a:p>
            <a:endParaRPr lang="en-US" sz="3200">
              <a:solidFill>
                <a:srgbClr val="267D03"/>
              </a:solidFill>
            </a:endParaRPr>
          </a:p>
          <a:p>
            <a:endParaRPr lang="en-US" sz="3200" baseline="30000">
              <a:solidFill>
                <a:srgbClr val="267D03"/>
              </a:solidFill>
            </a:endParaRPr>
          </a:p>
        </p:txBody>
      </p:sp>
      <p:sp>
        <p:nvSpPr>
          <p:cNvPr id="7173" name="Text Box 5"/>
          <p:cNvSpPr txBox="1">
            <a:spLocks noChangeArrowheads="1"/>
          </p:cNvSpPr>
          <p:nvPr/>
        </p:nvSpPr>
        <p:spPr bwMode="auto">
          <a:xfrm>
            <a:off x="1447800" y="59436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5 cm</a:t>
            </a:r>
          </a:p>
        </p:txBody>
      </p:sp>
      <p:sp>
        <p:nvSpPr>
          <p:cNvPr id="7174" name="Text Box 6"/>
          <p:cNvSpPr txBox="1">
            <a:spLocks noChangeArrowheads="1"/>
          </p:cNvSpPr>
          <p:nvPr/>
        </p:nvSpPr>
        <p:spPr bwMode="auto">
          <a:xfrm>
            <a:off x="2743200" y="57150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4 cm</a:t>
            </a:r>
          </a:p>
        </p:txBody>
      </p:sp>
      <p:sp>
        <p:nvSpPr>
          <p:cNvPr id="7175" name="AutoShape 8"/>
          <p:cNvSpPr>
            <a:spLocks noChangeArrowheads="1"/>
          </p:cNvSpPr>
          <p:nvPr/>
        </p:nvSpPr>
        <p:spPr bwMode="auto">
          <a:xfrm>
            <a:off x="1219200" y="3810000"/>
            <a:ext cx="1676400" cy="21336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7176" name="AutoShape 9"/>
          <p:cNvSpPr>
            <a:spLocks noChangeArrowheads="1"/>
          </p:cNvSpPr>
          <p:nvPr/>
        </p:nvSpPr>
        <p:spPr bwMode="auto">
          <a:xfrm>
            <a:off x="1219200" y="38100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7177" name="Text Box 11"/>
          <p:cNvSpPr txBox="1">
            <a:spLocks noChangeArrowheads="1"/>
          </p:cNvSpPr>
          <p:nvPr/>
        </p:nvSpPr>
        <p:spPr bwMode="auto">
          <a:xfrm>
            <a:off x="2895600" y="44958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7 cm</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44574197"/>
      </p:ext>
    </p:extLst>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sz="half" idx="1"/>
          </p:nvPr>
        </p:nvSpPr>
        <p:spPr>
          <a:xfrm>
            <a:off x="609600" y="1676400"/>
            <a:ext cx="8077200" cy="1066800"/>
          </a:xfrm>
        </p:spPr>
        <p:txBody>
          <a:bodyPr/>
          <a:lstStyle/>
          <a:p>
            <a:pPr eaLnBrk="1" hangingPunct="1"/>
            <a:r>
              <a:rPr lang="en-US" sz="2800" b="1" smtClean="0"/>
              <a:t>Find the volume of this prism…</a:t>
            </a:r>
            <a:endParaRPr lang="en-US" sz="2800" b="1" smtClean="0">
              <a:solidFill>
                <a:schemeClr val="folHlink"/>
              </a:solidFill>
            </a:endParaRPr>
          </a:p>
        </p:txBody>
      </p:sp>
      <p:sp>
        <p:nvSpPr>
          <p:cNvPr id="8196" name="Text Box 4"/>
          <p:cNvSpPr txBox="1">
            <a:spLocks noChangeArrowheads="1"/>
          </p:cNvSpPr>
          <p:nvPr/>
        </p:nvSpPr>
        <p:spPr bwMode="auto">
          <a:xfrm>
            <a:off x="4114800" y="2438400"/>
            <a:ext cx="4876800" cy="333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Formula: </a:t>
            </a:r>
          </a:p>
          <a:p>
            <a:endParaRPr lang="en-US" sz="3200">
              <a:solidFill>
                <a:srgbClr val="267D03"/>
              </a:solidFill>
            </a:endParaRPr>
          </a:p>
          <a:p>
            <a:r>
              <a:rPr lang="en-US" sz="3200">
                <a:solidFill>
                  <a:srgbClr val="267D03"/>
                </a:solidFill>
              </a:rPr>
              <a:t>V   =     B    x    h</a:t>
            </a:r>
          </a:p>
          <a:p>
            <a:r>
              <a:rPr lang="en-US" sz="3200">
                <a:solidFill>
                  <a:srgbClr val="267D03"/>
                </a:solidFill>
              </a:rPr>
              <a:t>V   =   l x w   x  h</a:t>
            </a:r>
          </a:p>
          <a:p>
            <a:endParaRPr lang="en-US" sz="3200">
              <a:solidFill>
                <a:srgbClr val="267D03"/>
              </a:solidFill>
            </a:endParaRPr>
          </a:p>
          <a:p>
            <a:r>
              <a:rPr lang="en-US" sz="3200">
                <a:solidFill>
                  <a:srgbClr val="267D03"/>
                </a:solidFill>
              </a:rPr>
              <a:t>V   =  5cm x 4cm x 7cm</a:t>
            </a:r>
          </a:p>
          <a:p>
            <a:endParaRPr lang="en-US" sz="3200" baseline="30000">
              <a:solidFill>
                <a:srgbClr val="267D03"/>
              </a:solidFill>
            </a:endParaRPr>
          </a:p>
        </p:txBody>
      </p:sp>
      <p:sp>
        <p:nvSpPr>
          <p:cNvPr id="8197" name="Text Box 5"/>
          <p:cNvSpPr txBox="1">
            <a:spLocks noChangeArrowheads="1"/>
          </p:cNvSpPr>
          <p:nvPr/>
        </p:nvSpPr>
        <p:spPr bwMode="auto">
          <a:xfrm>
            <a:off x="1447800" y="59436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5 cm</a:t>
            </a:r>
          </a:p>
        </p:txBody>
      </p:sp>
      <p:sp>
        <p:nvSpPr>
          <p:cNvPr id="8198" name="Text Box 6"/>
          <p:cNvSpPr txBox="1">
            <a:spLocks noChangeArrowheads="1"/>
          </p:cNvSpPr>
          <p:nvPr/>
        </p:nvSpPr>
        <p:spPr bwMode="auto">
          <a:xfrm>
            <a:off x="2743200" y="57150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4 cm</a:t>
            </a:r>
          </a:p>
        </p:txBody>
      </p:sp>
      <p:sp>
        <p:nvSpPr>
          <p:cNvPr id="8199" name="AutoShape 7"/>
          <p:cNvSpPr>
            <a:spLocks noChangeArrowheads="1"/>
          </p:cNvSpPr>
          <p:nvPr/>
        </p:nvSpPr>
        <p:spPr bwMode="auto">
          <a:xfrm>
            <a:off x="1219200" y="3810000"/>
            <a:ext cx="1676400" cy="21336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8200" name="AutoShape 8"/>
          <p:cNvSpPr>
            <a:spLocks noChangeArrowheads="1"/>
          </p:cNvSpPr>
          <p:nvPr/>
        </p:nvSpPr>
        <p:spPr bwMode="auto">
          <a:xfrm>
            <a:off x="1219200" y="38100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8201" name="Text Box 9"/>
          <p:cNvSpPr txBox="1">
            <a:spLocks noChangeArrowheads="1"/>
          </p:cNvSpPr>
          <p:nvPr/>
        </p:nvSpPr>
        <p:spPr bwMode="auto">
          <a:xfrm>
            <a:off x="2895600" y="44958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7 cm</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459149755"/>
      </p:ext>
    </p:extLst>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sz="half" idx="1"/>
          </p:nvPr>
        </p:nvSpPr>
        <p:spPr>
          <a:xfrm>
            <a:off x="609600" y="1676400"/>
            <a:ext cx="8077200" cy="1066800"/>
          </a:xfrm>
        </p:spPr>
        <p:txBody>
          <a:bodyPr/>
          <a:lstStyle/>
          <a:p>
            <a:pPr eaLnBrk="1" hangingPunct="1"/>
            <a:r>
              <a:rPr lang="en-US" sz="2800" b="1" smtClean="0"/>
              <a:t>Find the volume of this prism…</a:t>
            </a:r>
            <a:endParaRPr lang="en-US" sz="2800" b="1" smtClean="0">
              <a:solidFill>
                <a:schemeClr val="folHlink"/>
              </a:solidFill>
            </a:endParaRPr>
          </a:p>
        </p:txBody>
      </p:sp>
      <p:sp>
        <p:nvSpPr>
          <p:cNvPr id="9220" name="Text Box 4"/>
          <p:cNvSpPr txBox="1">
            <a:spLocks noChangeArrowheads="1"/>
          </p:cNvSpPr>
          <p:nvPr/>
        </p:nvSpPr>
        <p:spPr bwMode="auto">
          <a:xfrm>
            <a:off x="4114800" y="2438400"/>
            <a:ext cx="48768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Formula: </a:t>
            </a:r>
          </a:p>
          <a:p>
            <a:endParaRPr lang="en-US" sz="3200">
              <a:solidFill>
                <a:srgbClr val="267D03"/>
              </a:solidFill>
            </a:endParaRPr>
          </a:p>
          <a:p>
            <a:r>
              <a:rPr lang="en-US" sz="3200">
                <a:solidFill>
                  <a:srgbClr val="267D03"/>
                </a:solidFill>
              </a:rPr>
              <a:t>V   =     B    x    h</a:t>
            </a:r>
          </a:p>
          <a:p>
            <a:r>
              <a:rPr lang="en-US" sz="3200">
                <a:solidFill>
                  <a:srgbClr val="267D03"/>
                </a:solidFill>
              </a:rPr>
              <a:t>V   =   l x w   x  h</a:t>
            </a:r>
          </a:p>
          <a:p>
            <a:endParaRPr lang="en-US" sz="3200">
              <a:solidFill>
                <a:srgbClr val="267D03"/>
              </a:solidFill>
            </a:endParaRPr>
          </a:p>
          <a:p>
            <a:r>
              <a:rPr lang="en-US" sz="3200">
                <a:solidFill>
                  <a:srgbClr val="267D03"/>
                </a:solidFill>
              </a:rPr>
              <a:t>V   =  5cm x 4cm x 7cm</a:t>
            </a:r>
          </a:p>
          <a:p>
            <a:endParaRPr lang="en-US" sz="3200">
              <a:solidFill>
                <a:srgbClr val="267D03"/>
              </a:solidFill>
            </a:endParaRPr>
          </a:p>
          <a:p>
            <a:r>
              <a:rPr lang="en-US" sz="3200">
                <a:solidFill>
                  <a:srgbClr val="267D03"/>
                </a:solidFill>
              </a:rPr>
              <a:t>V   =       140cm</a:t>
            </a:r>
            <a:r>
              <a:rPr lang="en-US" sz="3200" baseline="30000">
                <a:solidFill>
                  <a:srgbClr val="267D03"/>
                </a:solidFill>
              </a:rPr>
              <a:t>3</a:t>
            </a:r>
          </a:p>
        </p:txBody>
      </p:sp>
      <p:sp>
        <p:nvSpPr>
          <p:cNvPr id="9221" name="Text Box 5"/>
          <p:cNvSpPr txBox="1">
            <a:spLocks noChangeArrowheads="1"/>
          </p:cNvSpPr>
          <p:nvPr/>
        </p:nvSpPr>
        <p:spPr bwMode="auto">
          <a:xfrm>
            <a:off x="1447800" y="59436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5 cm</a:t>
            </a:r>
          </a:p>
        </p:txBody>
      </p:sp>
      <p:sp>
        <p:nvSpPr>
          <p:cNvPr id="9222" name="Text Box 6"/>
          <p:cNvSpPr txBox="1">
            <a:spLocks noChangeArrowheads="1"/>
          </p:cNvSpPr>
          <p:nvPr/>
        </p:nvSpPr>
        <p:spPr bwMode="auto">
          <a:xfrm>
            <a:off x="2743200" y="57150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4 cm</a:t>
            </a:r>
          </a:p>
        </p:txBody>
      </p:sp>
      <p:sp>
        <p:nvSpPr>
          <p:cNvPr id="9223" name="AutoShape 7"/>
          <p:cNvSpPr>
            <a:spLocks noChangeArrowheads="1"/>
          </p:cNvSpPr>
          <p:nvPr/>
        </p:nvSpPr>
        <p:spPr bwMode="auto">
          <a:xfrm>
            <a:off x="1219200" y="3810000"/>
            <a:ext cx="1676400" cy="21336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9224" name="AutoShape 8"/>
          <p:cNvSpPr>
            <a:spLocks noChangeArrowheads="1"/>
          </p:cNvSpPr>
          <p:nvPr/>
        </p:nvSpPr>
        <p:spPr bwMode="auto">
          <a:xfrm>
            <a:off x="1219200" y="38100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9225" name="Text Box 9"/>
          <p:cNvSpPr txBox="1">
            <a:spLocks noChangeArrowheads="1"/>
          </p:cNvSpPr>
          <p:nvPr/>
        </p:nvSpPr>
        <p:spPr bwMode="auto">
          <a:xfrm>
            <a:off x="2895600" y="44958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7 cm</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378635332"/>
      </p:ext>
    </p:extLst>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1"/>
          </p:nvPr>
        </p:nvSpPr>
        <p:spPr>
          <a:xfrm>
            <a:off x="609600" y="1676400"/>
            <a:ext cx="8077200" cy="1066800"/>
          </a:xfrm>
        </p:spPr>
        <p:txBody>
          <a:bodyPr/>
          <a:lstStyle/>
          <a:p>
            <a:pPr eaLnBrk="1" hangingPunct="1"/>
            <a:r>
              <a:rPr lang="en-US" sz="2800" b="1" smtClean="0"/>
              <a:t>Does it matter which side is the base?</a:t>
            </a:r>
            <a:endParaRPr lang="en-US" sz="2800" b="1" smtClean="0">
              <a:solidFill>
                <a:schemeClr val="folHlink"/>
              </a:solidFill>
            </a:endParaRPr>
          </a:p>
        </p:txBody>
      </p:sp>
      <p:sp>
        <p:nvSpPr>
          <p:cNvPr id="10244" name="Text Box 4"/>
          <p:cNvSpPr txBox="1">
            <a:spLocks noChangeArrowheads="1"/>
          </p:cNvSpPr>
          <p:nvPr/>
        </p:nvSpPr>
        <p:spPr bwMode="auto">
          <a:xfrm>
            <a:off x="4114800" y="2438400"/>
            <a:ext cx="4876800" cy="333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Formula: </a:t>
            </a:r>
          </a:p>
          <a:p>
            <a:endParaRPr lang="en-US" sz="3200">
              <a:solidFill>
                <a:srgbClr val="267D03"/>
              </a:solidFill>
            </a:endParaRPr>
          </a:p>
          <a:p>
            <a:r>
              <a:rPr lang="en-US" sz="3200">
                <a:solidFill>
                  <a:srgbClr val="267D03"/>
                </a:solidFill>
              </a:rPr>
              <a:t>V   =     </a:t>
            </a:r>
            <a:r>
              <a:rPr lang="en-US" sz="3200">
                <a:solidFill>
                  <a:srgbClr val="FC2C1C"/>
                </a:solidFill>
              </a:rPr>
              <a:t>B</a:t>
            </a:r>
            <a:r>
              <a:rPr lang="en-US" sz="3200">
                <a:solidFill>
                  <a:srgbClr val="267D03"/>
                </a:solidFill>
              </a:rPr>
              <a:t>    x    h</a:t>
            </a:r>
          </a:p>
          <a:p>
            <a:r>
              <a:rPr lang="en-US" sz="3200">
                <a:solidFill>
                  <a:srgbClr val="267D03"/>
                </a:solidFill>
              </a:rPr>
              <a:t>V   =   </a:t>
            </a:r>
            <a:r>
              <a:rPr lang="en-US" sz="3200">
                <a:solidFill>
                  <a:srgbClr val="FC2C1C"/>
                </a:solidFill>
              </a:rPr>
              <a:t>l x w</a:t>
            </a:r>
            <a:r>
              <a:rPr lang="en-US" sz="3200">
                <a:solidFill>
                  <a:srgbClr val="267D03"/>
                </a:solidFill>
              </a:rPr>
              <a:t>   x  h</a:t>
            </a:r>
          </a:p>
          <a:p>
            <a:endParaRPr lang="en-US" sz="3200">
              <a:solidFill>
                <a:srgbClr val="267D03"/>
              </a:solidFill>
            </a:endParaRPr>
          </a:p>
          <a:p>
            <a:r>
              <a:rPr lang="en-US" sz="3200">
                <a:solidFill>
                  <a:srgbClr val="267D03"/>
                </a:solidFill>
              </a:rPr>
              <a:t>V   =  </a:t>
            </a:r>
            <a:r>
              <a:rPr lang="en-US" sz="3200">
                <a:solidFill>
                  <a:srgbClr val="FC2C1C"/>
                </a:solidFill>
              </a:rPr>
              <a:t>7cm x 4cm</a:t>
            </a:r>
            <a:r>
              <a:rPr lang="en-US" sz="3200">
                <a:solidFill>
                  <a:srgbClr val="267D03"/>
                </a:solidFill>
              </a:rPr>
              <a:t> x 5cm</a:t>
            </a:r>
          </a:p>
          <a:p>
            <a:endParaRPr lang="en-US" sz="3200" baseline="30000">
              <a:solidFill>
                <a:srgbClr val="267D03"/>
              </a:solidFill>
            </a:endParaRPr>
          </a:p>
        </p:txBody>
      </p:sp>
      <p:sp>
        <p:nvSpPr>
          <p:cNvPr id="10245" name="Text Box 5"/>
          <p:cNvSpPr txBox="1">
            <a:spLocks noChangeArrowheads="1"/>
          </p:cNvSpPr>
          <p:nvPr/>
        </p:nvSpPr>
        <p:spPr bwMode="auto">
          <a:xfrm>
            <a:off x="3048000" y="48768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5 cm</a:t>
            </a:r>
          </a:p>
        </p:txBody>
      </p:sp>
      <p:sp>
        <p:nvSpPr>
          <p:cNvPr id="10246" name="Text Box 6"/>
          <p:cNvSpPr txBox="1">
            <a:spLocks noChangeArrowheads="1"/>
          </p:cNvSpPr>
          <p:nvPr/>
        </p:nvSpPr>
        <p:spPr bwMode="auto">
          <a:xfrm>
            <a:off x="381000" y="53340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4 cm</a:t>
            </a:r>
          </a:p>
        </p:txBody>
      </p:sp>
      <p:sp>
        <p:nvSpPr>
          <p:cNvPr id="10247" name="AutoShape 7"/>
          <p:cNvSpPr>
            <a:spLocks noChangeArrowheads="1"/>
          </p:cNvSpPr>
          <p:nvPr/>
        </p:nvSpPr>
        <p:spPr bwMode="auto">
          <a:xfrm rot="-5400000">
            <a:off x="1143000" y="3733800"/>
            <a:ext cx="1676400" cy="21336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0248" name="Text Box 9"/>
          <p:cNvSpPr txBox="1">
            <a:spLocks noChangeArrowheads="1"/>
          </p:cNvSpPr>
          <p:nvPr/>
        </p:nvSpPr>
        <p:spPr bwMode="auto">
          <a:xfrm>
            <a:off x="1905000" y="5715000"/>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7 cm</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451814489"/>
      </p:ext>
    </p:extLst>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RECTANGULAR PRISM</a:t>
            </a:r>
            <a:endParaRPr lang="en-US" dirty="0"/>
          </a:p>
        </p:txBody>
      </p:sp>
      <p:sp>
        <p:nvSpPr>
          <p:cNvPr id="3" name="Content Placeholder 2"/>
          <p:cNvSpPr>
            <a:spLocks noGrp="1"/>
          </p:cNvSpPr>
          <p:nvPr>
            <p:ph idx="1"/>
          </p:nvPr>
        </p:nvSpPr>
        <p:spPr/>
        <p:txBody>
          <a:bodyPr/>
          <a:lstStyle/>
          <a:p>
            <a:r>
              <a:rPr lang="en-US" b="1" i="1" dirty="0" smtClean="0"/>
              <a:t>A </a:t>
            </a:r>
            <a:r>
              <a:rPr lang="en-US" b="1" i="1" dirty="0" smtClean="0">
                <a:solidFill>
                  <a:srgbClr val="FF0000"/>
                </a:solidFill>
              </a:rPr>
              <a:t>RECTANGULAR PRISM</a:t>
            </a:r>
            <a:r>
              <a:rPr lang="en-US" dirty="0" smtClean="0"/>
              <a:t>, is a </a:t>
            </a:r>
            <a:r>
              <a:rPr lang="en-US" dirty="0"/>
              <a:t>solid figure that has </a:t>
            </a:r>
            <a:r>
              <a:rPr lang="en-US" b="1" dirty="0" smtClean="0">
                <a:solidFill>
                  <a:srgbClr val="FF0000"/>
                </a:solidFill>
              </a:rPr>
              <a:t>six</a:t>
            </a:r>
            <a:r>
              <a:rPr lang="en-US" dirty="0" smtClean="0"/>
              <a:t> faces that are all </a:t>
            </a:r>
            <a:r>
              <a:rPr lang="en-US" b="1" dirty="0" smtClean="0">
                <a:solidFill>
                  <a:srgbClr val="FF0000"/>
                </a:solidFill>
              </a:rPr>
              <a:t>rectangles</a:t>
            </a:r>
            <a:r>
              <a:rPr lang="en-US" dirty="0" smtClean="0"/>
              <a:t>. </a:t>
            </a:r>
            <a:r>
              <a:rPr lang="en-US" dirty="0"/>
              <a:t>O</a:t>
            </a:r>
            <a:r>
              <a:rPr lang="en-US" dirty="0" smtClean="0"/>
              <a:t>pposite faces are </a:t>
            </a:r>
            <a:r>
              <a:rPr lang="en-US" dirty="0" smtClean="0">
                <a:solidFill>
                  <a:srgbClr val="FF0000"/>
                </a:solidFill>
              </a:rPr>
              <a:t>congruent</a:t>
            </a:r>
            <a:r>
              <a:rPr lang="en-US" dirty="0" smtClean="0"/>
              <a:t> and </a:t>
            </a:r>
            <a:r>
              <a:rPr lang="en-US" dirty="0" smtClean="0">
                <a:solidFill>
                  <a:srgbClr val="FF0000"/>
                </a:solidFill>
              </a:rPr>
              <a:t>parallel</a:t>
            </a:r>
            <a:r>
              <a:rPr lang="en-US" dirty="0" smtClean="0"/>
              <a:t>.</a:t>
            </a:r>
          </a:p>
        </p:txBody>
      </p:sp>
      <p:pic>
        <p:nvPicPr>
          <p:cNvPr id="2050" name="Picture 2" descr="http://t0.gstatic.com/images?q=tbn:ANd9GcRmqvdT6g01hTXQZA21064Qpuzk3GMOJv0LBvwsdyW82O_rHlY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031" y="4038600"/>
            <a:ext cx="2559169" cy="271271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t3.gstatic.com/images?q=tbn:ANd9GcRYcBCGv14wsUTUXbReoAyUfNASZ71pUtnPYXneEP7W4hfZ2DA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199" y="4170931"/>
            <a:ext cx="2438400" cy="153365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t3.gstatic.com/images?q=tbn:ANd9GcRApJDS1NMe9rpy1aKzU5TgrLVL2YmqTJiLml63HeRXS6PWrGXEE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4648200"/>
            <a:ext cx="2466975"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3759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Cube</a:t>
            </a:r>
            <a:endParaRPr lang="en-US" dirty="0"/>
          </a:p>
        </p:txBody>
      </p:sp>
      <p:sp>
        <p:nvSpPr>
          <p:cNvPr id="3" name="Content Placeholder 2"/>
          <p:cNvSpPr>
            <a:spLocks noGrp="1"/>
          </p:cNvSpPr>
          <p:nvPr>
            <p:ph idx="1"/>
          </p:nvPr>
        </p:nvSpPr>
        <p:spPr/>
        <p:txBody>
          <a:bodyPr/>
          <a:lstStyle/>
          <a:p>
            <a:r>
              <a:rPr lang="en-US" b="1" i="1" dirty="0" smtClean="0">
                <a:solidFill>
                  <a:srgbClr val="FF0000"/>
                </a:solidFill>
              </a:rPr>
              <a:t>A CUBE</a:t>
            </a:r>
            <a:r>
              <a:rPr lang="en-US" dirty="0" smtClean="0"/>
              <a:t>, is a </a:t>
            </a:r>
            <a:r>
              <a:rPr lang="en-US" dirty="0"/>
              <a:t>solid figure that has </a:t>
            </a:r>
            <a:r>
              <a:rPr lang="en-US" b="1" dirty="0" smtClean="0">
                <a:solidFill>
                  <a:srgbClr val="FF0000"/>
                </a:solidFill>
              </a:rPr>
              <a:t>six</a:t>
            </a:r>
            <a:r>
              <a:rPr lang="en-US" dirty="0" smtClean="0">
                <a:solidFill>
                  <a:schemeClr val="accent6"/>
                </a:solidFill>
              </a:rPr>
              <a:t> </a:t>
            </a:r>
            <a:r>
              <a:rPr lang="en-US" dirty="0" smtClean="0"/>
              <a:t>faces that are all </a:t>
            </a:r>
            <a:r>
              <a:rPr lang="en-US" b="1" dirty="0" smtClean="0">
                <a:solidFill>
                  <a:srgbClr val="FF0000"/>
                </a:solidFill>
              </a:rPr>
              <a:t>squares</a:t>
            </a:r>
            <a:r>
              <a:rPr lang="en-US" dirty="0" smtClean="0">
                <a:solidFill>
                  <a:schemeClr val="accent6"/>
                </a:solidFill>
              </a:rPr>
              <a:t>. </a:t>
            </a:r>
            <a:r>
              <a:rPr lang="en-US" dirty="0" smtClean="0"/>
              <a:t>All faces are congruent and parallel. This shape is classified as a rectangular prism because all squares are technically </a:t>
            </a:r>
            <a:r>
              <a:rPr lang="en-US" dirty="0" smtClean="0">
                <a:solidFill>
                  <a:srgbClr val="FF0000"/>
                </a:solidFill>
              </a:rPr>
              <a:t>rectangles</a:t>
            </a:r>
          </a:p>
        </p:txBody>
      </p:sp>
      <p:pic>
        <p:nvPicPr>
          <p:cNvPr id="1026" name="Picture 2" descr="Image result for di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41960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rubiks cub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388620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420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81000"/>
            <a:ext cx="8229600" cy="1143000"/>
          </a:xfrm>
        </p:spPr>
        <p:txBody>
          <a:bodyPr>
            <a:normAutofit fontScale="90000"/>
          </a:bodyPr>
          <a:lstStyle/>
          <a:p>
            <a:r>
              <a:rPr lang="en-US" dirty="0" smtClean="0">
                <a:solidFill>
                  <a:schemeClr val="accent6"/>
                </a:solidFill>
              </a:rPr>
              <a:t>FIND THE VOLUME OF THIS RECTANGULAR PRISM:</a:t>
            </a:r>
            <a:endParaRPr lang="en-US" dirty="0">
              <a:solidFill>
                <a:schemeClr val="accent6"/>
              </a:solidFill>
            </a:endParaRPr>
          </a:p>
        </p:txBody>
      </p:sp>
      <p:sp>
        <p:nvSpPr>
          <p:cNvPr id="5" name="Cube 4"/>
          <p:cNvSpPr/>
          <p:nvPr/>
        </p:nvSpPr>
        <p:spPr>
          <a:xfrm>
            <a:off x="2743200" y="2667000"/>
            <a:ext cx="3505200" cy="1295400"/>
          </a:xfrm>
          <a:prstGeom prst="cub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057400" y="3283711"/>
            <a:ext cx="838200" cy="369332"/>
          </a:xfrm>
          <a:prstGeom prst="rect">
            <a:avLst/>
          </a:prstGeom>
          <a:noFill/>
        </p:spPr>
        <p:txBody>
          <a:bodyPr wrap="square" rtlCol="0">
            <a:spAutoFit/>
          </a:bodyPr>
          <a:lstStyle/>
          <a:p>
            <a:r>
              <a:rPr lang="en-US" dirty="0" smtClean="0"/>
              <a:t>3 mm</a:t>
            </a:r>
            <a:endParaRPr lang="en-US" dirty="0"/>
          </a:p>
        </p:txBody>
      </p:sp>
      <p:sp>
        <p:nvSpPr>
          <p:cNvPr id="7" name="TextBox 6"/>
          <p:cNvSpPr txBox="1"/>
          <p:nvPr/>
        </p:nvSpPr>
        <p:spPr>
          <a:xfrm>
            <a:off x="6096000" y="3653043"/>
            <a:ext cx="838200" cy="369332"/>
          </a:xfrm>
          <a:prstGeom prst="rect">
            <a:avLst/>
          </a:prstGeom>
          <a:noFill/>
        </p:spPr>
        <p:txBody>
          <a:bodyPr wrap="square" rtlCol="0">
            <a:spAutoFit/>
          </a:bodyPr>
          <a:lstStyle/>
          <a:p>
            <a:r>
              <a:rPr lang="en-US" dirty="0" smtClean="0"/>
              <a:t>2 mm</a:t>
            </a:r>
            <a:endParaRPr lang="en-US" dirty="0"/>
          </a:p>
        </p:txBody>
      </p:sp>
      <p:sp>
        <p:nvSpPr>
          <p:cNvPr id="8" name="TextBox 7"/>
          <p:cNvSpPr txBox="1"/>
          <p:nvPr/>
        </p:nvSpPr>
        <p:spPr>
          <a:xfrm>
            <a:off x="3886200" y="4029302"/>
            <a:ext cx="1600200" cy="369332"/>
          </a:xfrm>
          <a:prstGeom prst="rect">
            <a:avLst/>
          </a:prstGeom>
          <a:noFill/>
        </p:spPr>
        <p:txBody>
          <a:bodyPr wrap="square" rtlCol="0">
            <a:spAutoFit/>
          </a:bodyPr>
          <a:lstStyle/>
          <a:p>
            <a:r>
              <a:rPr lang="en-US" dirty="0" smtClean="0"/>
              <a:t>12 mm</a:t>
            </a:r>
            <a:endParaRPr lang="en-US" dirty="0"/>
          </a:p>
        </p:txBody>
      </p:sp>
    </p:spTree>
    <p:extLst>
      <p:ext uri="{BB962C8B-B14F-4D97-AF65-F5344CB8AC3E}">
        <p14:creationId xmlns:p14="http://schemas.microsoft.com/office/powerpoint/2010/main" val="1722826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6"/>
                </a:solidFill>
              </a:rPr>
              <a:t>FIND THE VOLUME OF THIS RECTANGULAR PRISM:</a:t>
            </a:r>
            <a:endParaRPr lang="en-US" dirty="0"/>
          </a:p>
        </p:txBody>
      </p:sp>
      <p:sp>
        <p:nvSpPr>
          <p:cNvPr id="4" name="AutoShape 6"/>
          <p:cNvSpPr>
            <a:spLocks noChangeArrowheads="1"/>
          </p:cNvSpPr>
          <p:nvPr/>
        </p:nvSpPr>
        <p:spPr bwMode="auto">
          <a:xfrm rot="16200000">
            <a:off x="3581400" y="2864427"/>
            <a:ext cx="2209800" cy="1600200"/>
          </a:xfrm>
          <a:prstGeom prst="cube">
            <a:avLst>
              <a:gd name="adj" fmla="val 25000"/>
            </a:avLst>
          </a:prstGeom>
          <a:solidFill>
            <a:schemeClr val="accent6">
              <a:lumMod val="60000"/>
              <a:lumOff val="40000"/>
            </a:schemeClr>
          </a:solidFill>
          <a:ln w="9525">
            <a:solidFill>
              <a:schemeClr val="tx1"/>
            </a:solidFill>
            <a:miter lim="800000"/>
            <a:headEnd/>
            <a:tailEnd/>
          </a:ln>
          <a:effectLst/>
        </p:spPr>
        <p:txBody>
          <a:bodyPr wrap="none" anchor="ctr"/>
          <a:lstStyle/>
          <a:p>
            <a:endParaRPr lang="en-US"/>
          </a:p>
        </p:txBody>
      </p:sp>
      <p:sp>
        <p:nvSpPr>
          <p:cNvPr id="5" name="TextBox 4"/>
          <p:cNvSpPr txBox="1"/>
          <p:nvPr/>
        </p:nvSpPr>
        <p:spPr>
          <a:xfrm>
            <a:off x="5562600" y="3664527"/>
            <a:ext cx="762000" cy="369332"/>
          </a:xfrm>
          <a:prstGeom prst="rect">
            <a:avLst/>
          </a:prstGeom>
          <a:noFill/>
        </p:spPr>
        <p:txBody>
          <a:bodyPr wrap="square" rtlCol="0">
            <a:spAutoFit/>
          </a:bodyPr>
          <a:lstStyle/>
          <a:p>
            <a:r>
              <a:rPr lang="en-US" dirty="0" smtClean="0"/>
              <a:t>10  in</a:t>
            </a:r>
            <a:endParaRPr lang="en-US" dirty="0"/>
          </a:p>
        </p:txBody>
      </p:sp>
      <p:sp>
        <p:nvSpPr>
          <p:cNvPr id="6" name="TextBox 5"/>
          <p:cNvSpPr txBox="1"/>
          <p:nvPr/>
        </p:nvSpPr>
        <p:spPr>
          <a:xfrm>
            <a:off x="3543300" y="4395354"/>
            <a:ext cx="685800" cy="381000"/>
          </a:xfrm>
          <a:prstGeom prst="rect">
            <a:avLst/>
          </a:prstGeom>
          <a:noFill/>
        </p:spPr>
        <p:txBody>
          <a:bodyPr wrap="square" rtlCol="0">
            <a:spAutoFit/>
          </a:bodyPr>
          <a:lstStyle/>
          <a:p>
            <a:r>
              <a:rPr lang="en-US" dirty="0" smtClean="0"/>
              <a:t>3 in</a:t>
            </a:r>
            <a:endParaRPr lang="en-US" dirty="0"/>
          </a:p>
        </p:txBody>
      </p:sp>
      <p:sp>
        <p:nvSpPr>
          <p:cNvPr id="8" name="TextBox 7"/>
          <p:cNvSpPr txBox="1"/>
          <p:nvPr/>
        </p:nvSpPr>
        <p:spPr>
          <a:xfrm>
            <a:off x="4572000" y="2964873"/>
            <a:ext cx="914400" cy="369332"/>
          </a:xfrm>
          <a:prstGeom prst="rect">
            <a:avLst/>
          </a:prstGeom>
          <a:noFill/>
        </p:spPr>
        <p:txBody>
          <a:bodyPr wrap="square" rtlCol="0">
            <a:spAutoFit/>
          </a:bodyPr>
          <a:lstStyle/>
          <a:p>
            <a:r>
              <a:rPr lang="en-US" dirty="0" smtClean="0"/>
              <a:t>4 in</a:t>
            </a:r>
            <a:endParaRPr lang="en-US" dirty="0"/>
          </a:p>
        </p:txBody>
      </p:sp>
    </p:spTree>
    <p:extLst>
      <p:ext uri="{BB962C8B-B14F-4D97-AF65-F5344CB8AC3E}">
        <p14:creationId xmlns:p14="http://schemas.microsoft.com/office/powerpoint/2010/main" val="19566159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6"/>
                </a:solidFill>
              </a:rPr>
              <a:t>FIND THE VOLUME OF THIS RECTANGULAR PRISM:</a:t>
            </a:r>
            <a:endParaRPr lang="en-US" dirty="0"/>
          </a:p>
        </p:txBody>
      </p:sp>
      <p:sp>
        <p:nvSpPr>
          <p:cNvPr id="4" name="AutoShape 6"/>
          <p:cNvSpPr>
            <a:spLocks noChangeArrowheads="1"/>
          </p:cNvSpPr>
          <p:nvPr/>
        </p:nvSpPr>
        <p:spPr bwMode="auto">
          <a:xfrm>
            <a:off x="3733800" y="1828800"/>
            <a:ext cx="1600200" cy="4648200"/>
          </a:xfrm>
          <a:prstGeom prst="cube">
            <a:avLst>
              <a:gd name="adj" fmla="val 25000"/>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5" name="TextBox 4"/>
          <p:cNvSpPr txBox="1"/>
          <p:nvPr/>
        </p:nvSpPr>
        <p:spPr>
          <a:xfrm>
            <a:off x="3009900" y="3886200"/>
            <a:ext cx="838200" cy="369332"/>
          </a:xfrm>
          <a:prstGeom prst="rect">
            <a:avLst/>
          </a:prstGeom>
          <a:noFill/>
        </p:spPr>
        <p:txBody>
          <a:bodyPr wrap="square" rtlCol="0">
            <a:spAutoFit/>
          </a:bodyPr>
          <a:lstStyle/>
          <a:p>
            <a:r>
              <a:rPr lang="en-US" dirty="0" smtClean="0"/>
              <a:t>40 in</a:t>
            </a:r>
            <a:endParaRPr lang="en-US" dirty="0"/>
          </a:p>
        </p:txBody>
      </p:sp>
      <p:sp>
        <p:nvSpPr>
          <p:cNvPr id="6" name="TextBox 5"/>
          <p:cNvSpPr txBox="1"/>
          <p:nvPr/>
        </p:nvSpPr>
        <p:spPr>
          <a:xfrm>
            <a:off x="5133109" y="6160900"/>
            <a:ext cx="685800" cy="369332"/>
          </a:xfrm>
          <a:prstGeom prst="rect">
            <a:avLst/>
          </a:prstGeom>
          <a:noFill/>
        </p:spPr>
        <p:txBody>
          <a:bodyPr wrap="square" rtlCol="0">
            <a:spAutoFit/>
          </a:bodyPr>
          <a:lstStyle/>
          <a:p>
            <a:r>
              <a:rPr lang="en-US" dirty="0" smtClean="0"/>
              <a:t>9 in</a:t>
            </a:r>
            <a:endParaRPr lang="en-US" dirty="0"/>
          </a:p>
        </p:txBody>
      </p:sp>
      <p:sp>
        <p:nvSpPr>
          <p:cNvPr id="7" name="TextBox 6"/>
          <p:cNvSpPr txBox="1"/>
          <p:nvPr/>
        </p:nvSpPr>
        <p:spPr>
          <a:xfrm>
            <a:off x="3962400" y="2166050"/>
            <a:ext cx="1143000" cy="369332"/>
          </a:xfrm>
          <a:prstGeom prst="rect">
            <a:avLst/>
          </a:prstGeom>
          <a:noFill/>
        </p:spPr>
        <p:txBody>
          <a:bodyPr wrap="square" rtlCol="0">
            <a:spAutoFit/>
          </a:bodyPr>
          <a:lstStyle/>
          <a:p>
            <a:r>
              <a:rPr lang="en-US" dirty="0" smtClean="0"/>
              <a:t>11 in </a:t>
            </a:r>
            <a:endParaRPr lang="en-US" dirty="0"/>
          </a:p>
        </p:txBody>
      </p:sp>
    </p:spTree>
    <p:extLst>
      <p:ext uri="{BB962C8B-B14F-4D97-AF65-F5344CB8AC3E}">
        <p14:creationId xmlns:p14="http://schemas.microsoft.com/office/powerpoint/2010/main" val="12267722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6"/>
                </a:solidFill>
              </a:rPr>
              <a:t>FIND THE VOLUME OF THIS RECTANGULAR PRISM:</a:t>
            </a:r>
            <a:endParaRPr lang="en-US" dirty="0"/>
          </a:p>
        </p:txBody>
      </p:sp>
      <p:sp>
        <p:nvSpPr>
          <p:cNvPr id="4" name="AutoShape 6"/>
          <p:cNvSpPr>
            <a:spLocks noChangeArrowheads="1"/>
          </p:cNvSpPr>
          <p:nvPr/>
        </p:nvSpPr>
        <p:spPr bwMode="auto">
          <a:xfrm>
            <a:off x="3733800" y="3124200"/>
            <a:ext cx="1981200" cy="1981200"/>
          </a:xfrm>
          <a:prstGeom prst="cube">
            <a:avLst>
              <a:gd name="adj" fmla="val 25000"/>
            </a:avLst>
          </a:prstGeom>
          <a:solidFill>
            <a:schemeClr val="bg2"/>
          </a:solidFill>
          <a:ln w="9525">
            <a:solidFill>
              <a:schemeClr val="tx1"/>
            </a:solidFill>
            <a:miter lim="800000"/>
            <a:headEnd/>
            <a:tailEnd/>
          </a:ln>
          <a:effectLst/>
        </p:spPr>
        <p:txBody>
          <a:bodyPr wrap="none" anchor="ctr"/>
          <a:lstStyle/>
          <a:p>
            <a:endParaRPr lang="en-US"/>
          </a:p>
        </p:txBody>
      </p:sp>
      <p:sp>
        <p:nvSpPr>
          <p:cNvPr id="5" name="TextBox 4"/>
          <p:cNvSpPr txBox="1"/>
          <p:nvPr/>
        </p:nvSpPr>
        <p:spPr>
          <a:xfrm>
            <a:off x="3124200" y="4343400"/>
            <a:ext cx="914400" cy="369332"/>
          </a:xfrm>
          <a:prstGeom prst="rect">
            <a:avLst/>
          </a:prstGeom>
          <a:noFill/>
        </p:spPr>
        <p:txBody>
          <a:bodyPr wrap="square" rtlCol="0">
            <a:spAutoFit/>
          </a:bodyPr>
          <a:lstStyle/>
          <a:p>
            <a:r>
              <a:rPr lang="en-US" dirty="0" smtClean="0"/>
              <a:t>8 m </a:t>
            </a:r>
            <a:endParaRPr lang="en-US" dirty="0"/>
          </a:p>
        </p:txBody>
      </p:sp>
      <p:sp>
        <p:nvSpPr>
          <p:cNvPr id="6" name="TextBox 5"/>
          <p:cNvSpPr txBox="1"/>
          <p:nvPr/>
        </p:nvSpPr>
        <p:spPr>
          <a:xfrm>
            <a:off x="4267200" y="5105400"/>
            <a:ext cx="914400" cy="369332"/>
          </a:xfrm>
          <a:prstGeom prst="rect">
            <a:avLst/>
          </a:prstGeom>
          <a:noFill/>
        </p:spPr>
        <p:txBody>
          <a:bodyPr wrap="square" rtlCol="0">
            <a:spAutoFit/>
          </a:bodyPr>
          <a:lstStyle/>
          <a:p>
            <a:r>
              <a:rPr lang="en-US" dirty="0" smtClean="0"/>
              <a:t>8 m </a:t>
            </a:r>
            <a:endParaRPr lang="en-US" dirty="0"/>
          </a:p>
        </p:txBody>
      </p:sp>
      <p:sp>
        <p:nvSpPr>
          <p:cNvPr id="7" name="TextBox 6"/>
          <p:cNvSpPr txBox="1"/>
          <p:nvPr/>
        </p:nvSpPr>
        <p:spPr>
          <a:xfrm>
            <a:off x="5444836" y="4756482"/>
            <a:ext cx="914400" cy="369332"/>
          </a:xfrm>
          <a:prstGeom prst="rect">
            <a:avLst/>
          </a:prstGeom>
          <a:noFill/>
        </p:spPr>
        <p:txBody>
          <a:bodyPr wrap="square" rtlCol="0">
            <a:spAutoFit/>
          </a:bodyPr>
          <a:lstStyle/>
          <a:p>
            <a:r>
              <a:rPr lang="en-US" dirty="0" smtClean="0"/>
              <a:t>8 m </a:t>
            </a:r>
            <a:endParaRPr lang="en-US" dirty="0"/>
          </a:p>
        </p:txBody>
      </p:sp>
    </p:spTree>
    <p:extLst>
      <p:ext uri="{BB962C8B-B14F-4D97-AF65-F5344CB8AC3E}">
        <p14:creationId xmlns:p14="http://schemas.microsoft.com/office/powerpoint/2010/main" val="8687568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 Prisms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right prism is a geometric solid that has a </a:t>
            </a:r>
            <a:r>
              <a:rPr lang="en-US" u="sng" dirty="0"/>
              <a:t>polygon</a:t>
            </a:r>
            <a:r>
              <a:rPr lang="en-US" dirty="0"/>
              <a:t> as its base and vertical sides perpendicular to the base. The base and top surface are the same shape and size</a:t>
            </a:r>
            <a:r>
              <a:rPr lang="en-US" dirty="0" smtClean="0"/>
              <a:t>.</a:t>
            </a:r>
          </a:p>
          <a:p>
            <a:endParaRPr lang="en-US" dirty="0"/>
          </a:p>
          <a:p>
            <a:r>
              <a:rPr lang="en-US" dirty="0" smtClean="0"/>
              <a:t>Polygon – Many sided shape (octagon, hexagon…)</a:t>
            </a:r>
          </a:p>
          <a:p>
            <a:endParaRPr lang="en-US" dirty="0"/>
          </a:p>
          <a:p>
            <a:r>
              <a:rPr lang="en-US" dirty="0" smtClean="0"/>
              <a:t>Click on the link to see some examples of different types of right prisms</a:t>
            </a:r>
            <a:endParaRPr lang="en-US" dirty="0">
              <a:hlinkClick r:id="rId2"/>
            </a:endParaRPr>
          </a:p>
          <a:p>
            <a:pPr lvl="1"/>
            <a:r>
              <a:rPr lang="en-US" dirty="0" smtClean="0">
                <a:hlinkClick r:id="rId2"/>
              </a:rPr>
              <a:t>http</a:t>
            </a:r>
            <a:r>
              <a:rPr lang="en-US" dirty="0">
                <a:hlinkClick r:id="rId2"/>
              </a:rPr>
              <a:t>://</a:t>
            </a:r>
            <a:r>
              <a:rPr lang="en-US" dirty="0" smtClean="0">
                <a:hlinkClick r:id="rId2"/>
              </a:rPr>
              <a:t>www.learner.org/interactives/geometry/3d_prisms.html</a:t>
            </a:r>
            <a:r>
              <a:rPr lang="en-US" dirty="0" smtClean="0"/>
              <a:t> </a:t>
            </a:r>
            <a:endParaRPr lang="en-US" dirty="0"/>
          </a:p>
        </p:txBody>
      </p:sp>
    </p:spTree>
    <p:extLst>
      <p:ext uri="{BB962C8B-B14F-4D97-AF65-F5344CB8AC3E}">
        <p14:creationId xmlns:p14="http://schemas.microsoft.com/office/powerpoint/2010/main" val="4196436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6"/>
                </a:solidFill>
              </a:rPr>
              <a:t>FIND THE VOLUME OF THIS RECTANGULAR PRISM:</a:t>
            </a:r>
            <a:endParaRPr lang="en-US" dirty="0"/>
          </a:p>
        </p:txBody>
      </p:sp>
      <p:sp>
        <p:nvSpPr>
          <p:cNvPr id="4" name="AutoShape 6"/>
          <p:cNvSpPr>
            <a:spLocks noChangeArrowheads="1"/>
          </p:cNvSpPr>
          <p:nvPr/>
        </p:nvSpPr>
        <p:spPr bwMode="auto">
          <a:xfrm>
            <a:off x="4038600" y="3048000"/>
            <a:ext cx="1295400" cy="1219200"/>
          </a:xfrm>
          <a:prstGeom prst="cube">
            <a:avLst>
              <a:gd name="adj" fmla="val 25000"/>
            </a:avLst>
          </a:prstGeom>
          <a:solidFill>
            <a:schemeClr val="tx2">
              <a:lumMod val="20000"/>
              <a:lumOff val="80000"/>
            </a:schemeClr>
          </a:solidFill>
          <a:ln w="9525">
            <a:solidFill>
              <a:schemeClr val="tx1"/>
            </a:solidFill>
            <a:miter lim="800000"/>
            <a:headEnd/>
            <a:tailEnd/>
          </a:ln>
          <a:effectLst/>
        </p:spPr>
        <p:txBody>
          <a:bodyPr wrap="none" anchor="ctr"/>
          <a:lstStyle/>
          <a:p>
            <a:endParaRPr lang="en-US"/>
          </a:p>
        </p:txBody>
      </p:sp>
      <p:sp>
        <p:nvSpPr>
          <p:cNvPr id="5" name="TextBox 4"/>
          <p:cNvSpPr txBox="1"/>
          <p:nvPr/>
        </p:nvSpPr>
        <p:spPr>
          <a:xfrm>
            <a:off x="3415145" y="3625334"/>
            <a:ext cx="762000" cy="369332"/>
          </a:xfrm>
          <a:prstGeom prst="rect">
            <a:avLst/>
          </a:prstGeom>
          <a:noFill/>
        </p:spPr>
        <p:txBody>
          <a:bodyPr wrap="square" rtlCol="0">
            <a:spAutoFit/>
          </a:bodyPr>
          <a:lstStyle/>
          <a:p>
            <a:r>
              <a:rPr lang="en-US" dirty="0" smtClean="0"/>
              <a:t>5 cm</a:t>
            </a:r>
            <a:endParaRPr lang="en-US" dirty="0"/>
          </a:p>
        </p:txBody>
      </p:sp>
      <p:sp>
        <p:nvSpPr>
          <p:cNvPr id="6" name="TextBox 5"/>
          <p:cNvSpPr txBox="1"/>
          <p:nvPr/>
        </p:nvSpPr>
        <p:spPr>
          <a:xfrm>
            <a:off x="5181600" y="3994666"/>
            <a:ext cx="762000" cy="369332"/>
          </a:xfrm>
          <a:prstGeom prst="rect">
            <a:avLst/>
          </a:prstGeom>
          <a:noFill/>
        </p:spPr>
        <p:txBody>
          <a:bodyPr wrap="square" rtlCol="0">
            <a:spAutoFit/>
          </a:bodyPr>
          <a:lstStyle/>
          <a:p>
            <a:r>
              <a:rPr lang="en-US" dirty="0" smtClean="0"/>
              <a:t>5 cm</a:t>
            </a:r>
            <a:endParaRPr lang="en-US" dirty="0"/>
          </a:p>
        </p:txBody>
      </p:sp>
      <p:sp>
        <p:nvSpPr>
          <p:cNvPr id="7" name="TextBox 6"/>
          <p:cNvSpPr txBox="1"/>
          <p:nvPr/>
        </p:nvSpPr>
        <p:spPr>
          <a:xfrm>
            <a:off x="4191000" y="4281055"/>
            <a:ext cx="762000" cy="369332"/>
          </a:xfrm>
          <a:prstGeom prst="rect">
            <a:avLst/>
          </a:prstGeom>
          <a:noFill/>
        </p:spPr>
        <p:txBody>
          <a:bodyPr wrap="square" rtlCol="0">
            <a:spAutoFit/>
          </a:bodyPr>
          <a:lstStyle/>
          <a:p>
            <a:r>
              <a:rPr lang="en-US" dirty="0" smtClean="0"/>
              <a:t>5 cm</a:t>
            </a:r>
            <a:endParaRPr lang="en-US" dirty="0"/>
          </a:p>
        </p:txBody>
      </p:sp>
    </p:spTree>
    <p:extLst>
      <p:ext uri="{BB962C8B-B14F-4D97-AF65-F5344CB8AC3E}">
        <p14:creationId xmlns:p14="http://schemas.microsoft.com/office/powerpoint/2010/main" val="219392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4525963"/>
          </a:xfrm>
        </p:spPr>
        <p:txBody>
          <a:bodyPr/>
          <a:lstStyle/>
          <a:p>
            <a:pPr marL="0" indent="0" algn="ctr">
              <a:buNone/>
            </a:pPr>
            <a:r>
              <a:rPr lang="en-US" sz="4000" dirty="0" smtClean="0">
                <a:solidFill>
                  <a:schemeClr val="accent1">
                    <a:lumMod val="75000"/>
                  </a:schemeClr>
                </a:solidFill>
              </a:rPr>
              <a:t>A cereal box has a length of 8 inches, a width of 1.75 inches, and a height of 12.125 inches?  How much cereal will the box hold?</a:t>
            </a:r>
          </a:p>
          <a:p>
            <a:pPr marL="0" indent="0">
              <a:buNone/>
            </a:pPr>
            <a:endParaRPr lang="en-US" dirty="0"/>
          </a:p>
        </p:txBody>
      </p:sp>
      <p:pic>
        <p:nvPicPr>
          <p:cNvPr id="2050" name="Picture 2" descr="C:\Users\Owner\AppData\Local\Microsoft\Windows\Temporary Internet Files\Content.IE5\A38XB01T\MC9003470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5029200"/>
            <a:ext cx="1825142" cy="1692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4721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81400" y="152400"/>
            <a:ext cx="2094163" cy="646331"/>
          </a:xfrm>
          <a:prstGeom prst="rect">
            <a:avLst/>
          </a:prstGeom>
          <a:noFill/>
        </p:spPr>
        <p:txBody>
          <a:bodyPr wrap="none" rtlCol="0">
            <a:spAutoFit/>
          </a:bodyPr>
          <a:lstStyle/>
          <a:p>
            <a:r>
              <a:rPr lang="en-US" sz="3600" dirty="0" err="1" smtClean="0"/>
              <a:t>Wordtoon</a:t>
            </a:r>
            <a:endParaRPr lang="en-US" sz="3600" dirty="0"/>
          </a:p>
        </p:txBody>
      </p:sp>
      <p:sp>
        <p:nvSpPr>
          <p:cNvPr id="5" name="TextBox 4"/>
          <p:cNvSpPr txBox="1"/>
          <p:nvPr/>
        </p:nvSpPr>
        <p:spPr>
          <a:xfrm>
            <a:off x="3611755" y="798731"/>
            <a:ext cx="1795684" cy="3770263"/>
          </a:xfrm>
          <a:prstGeom prst="rect">
            <a:avLst/>
          </a:prstGeom>
          <a:noFill/>
        </p:spPr>
        <p:txBody>
          <a:bodyPr wrap="none" rtlCol="0">
            <a:spAutoFit/>
          </a:bodyPr>
          <a:lstStyle/>
          <a:p>
            <a:r>
              <a:rPr lang="en-US" sz="23900" dirty="0" smtClean="0"/>
              <a:t>b</a:t>
            </a:r>
            <a:endParaRPr lang="en-US" sz="23900" dirty="0"/>
          </a:p>
        </p:txBody>
      </p:sp>
    </p:spTree>
    <p:extLst>
      <p:ext uri="{BB962C8B-B14F-4D97-AF65-F5344CB8AC3E}">
        <p14:creationId xmlns:p14="http://schemas.microsoft.com/office/powerpoint/2010/main" val="16714532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447800"/>
            <a:ext cx="3092805" cy="334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01678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524000"/>
            <a:ext cx="3030292" cy="35194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438400" y="1524000"/>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27067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524000"/>
            <a:ext cx="3014662" cy="3648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438400" y="1524000"/>
            <a:ext cx="16002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257800" y="1354183"/>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86796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8229600" cy="1143000"/>
          </a:xfrm>
        </p:spPr>
        <p:txBody>
          <a:bodyPr>
            <a:normAutofit fontScale="90000"/>
          </a:bodyPr>
          <a:lstStyle/>
          <a:p>
            <a:pPr>
              <a:lnSpc>
                <a:spcPct val="90000"/>
              </a:lnSpc>
            </a:pPr>
            <a:r>
              <a:rPr lang="en-US" dirty="0" smtClean="0">
                <a:solidFill>
                  <a:srgbClr val="00B050"/>
                </a:solidFill>
              </a:rPr>
              <a:t>Alexia’s bathroom has a tub</a:t>
            </a:r>
            <a:br>
              <a:rPr lang="en-US" dirty="0" smtClean="0">
                <a:solidFill>
                  <a:srgbClr val="00B050"/>
                </a:solidFill>
              </a:rPr>
            </a:br>
            <a:r>
              <a:rPr lang="en-US" dirty="0" smtClean="0">
                <a:solidFill>
                  <a:srgbClr val="00B050"/>
                </a:solidFill>
              </a:rPr>
              <a:t>in the shape of a rectangular prism</a:t>
            </a:r>
            <a:br>
              <a:rPr lang="en-US" dirty="0" smtClean="0">
                <a:solidFill>
                  <a:srgbClr val="00B050"/>
                </a:solidFill>
              </a:rPr>
            </a:br>
            <a:r>
              <a:rPr lang="en-US" dirty="0" smtClean="0">
                <a:solidFill>
                  <a:srgbClr val="00B050"/>
                </a:solidFill>
              </a:rPr>
              <a:t>with a length of 1.5 meters, a width of</a:t>
            </a:r>
            <a:br>
              <a:rPr lang="en-US" dirty="0" smtClean="0">
                <a:solidFill>
                  <a:srgbClr val="00B050"/>
                </a:solidFill>
              </a:rPr>
            </a:br>
            <a:r>
              <a:rPr lang="en-US" dirty="0" smtClean="0">
                <a:solidFill>
                  <a:srgbClr val="00B050"/>
                </a:solidFill>
              </a:rPr>
              <a:t>0.5 meter, and a height of 0.4 meter.</a:t>
            </a:r>
            <a:br>
              <a:rPr lang="en-US" dirty="0" smtClean="0">
                <a:solidFill>
                  <a:srgbClr val="00B050"/>
                </a:solidFill>
              </a:rPr>
            </a:br>
            <a:r>
              <a:rPr lang="en-US" dirty="0" smtClean="0">
                <a:solidFill>
                  <a:srgbClr val="00B050"/>
                </a:solidFill>
              </a:rPr>
              <a:t>How many cubic meters of water can it</a:t>
            </a:r>
            <a:br>
              <a:rPr lang="en-US" dirty="0" smtClean="0">
                <a:solidFill>
                  <a:srgbClr val="00B050"/>
                </a:solidFill>
              </a:rPr>
            </a:br>
            <a:r>
              <a:rPr lang="en-US" dirty="0" smtClean="0">
                <a:solidFill>
                  <a:srgbClr val="00B050"/>
                </a:solidFill>
              </a:rPr>
              <a:t>hold?</a:t>
            </a:r>
            <a:r>
              <a:rPr lang="en-US" dirty="0" smtClean="0"/>
              <a:t/>
            </a:r>
            <a:br>
              <a:rPr lang="en-US" dirty="0" smtClean="0"/>
            </a:br>
            <a:endParaRPr lang="en-US" dirty="0"/>
          </a:p>
        </p:txBody>
      </p:sp>
      <p:pic>
        <p:nvPicPr>
          <p:cNvPr id="1027" name="Picture 3" descr="C:\Users\Owner\AppData\Local\Microsoft\Windows\Temporary Internet Files\Content.IE5\JGB551FE\MC90035692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5105400"/>
            <a:ext cx="1848002" cy="1328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8745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909" y="1385454"/>
            <a:ext cx="8229600" cy="1143000"/>
          </a:xfrm>
        </p:spPr>
        <p:txBody>
          <a:bodyPr>
            <a:normAutofit fontScale="90000"/>
          </a:bodyPr>
          <a:lstStyle/>
          <a:p>
            <a:r>
              <a:rPr lang="en-US" dirty="0" smtClean="0">
                <a:solidFill>
                  <a:schemeClr val="accent4">
                    <a:lumMod val="75000"/>
                  </a:schemeClr>
                </a:solidFill>
              </a:rPr>
              <a:t>Trailers that travel on the road behind trucks are rectangular prisms. A typical height for the inside of these trailers is 108 inches. If the trailer is 8 </a:t>
            </a:r>
            <a:r>
              <a:rPr lang="en-US" dirty="0" err="1" smtClean="0">
                <a:solidFill>
                  <a:schemeClr val="accent4">
                    <a:lumMod val="75000"/>
                  </a:schemeClr>
                </a:solidFill>
              </a:rPr>
              <a:t>ft</a:t>
            </a:r>
            <a:r>
              <a:rPr lang="en-US" dirty="0" smtClean="0">
                <a:solidFill>
                  <a:schemeClr val="accent4">
                    <a:lumMod val="75000"/>
                  </a:schemeClr>
                </a:solidFill>
              </a:rPr>
              <a:t> wide and 20 </a:t>
            </a:r>
            <a:r>
              <a:rPr lang="en-US" dirty="0" err="1" smtClean="0">
                <a:solidFill>
                  <a:schemeClr val="accent4">
                    <a:lumMod val="75000"/>
                  </a:schemeClr>
                </a:solidFill>
              </a:rPr>
              <a:t>ft</a:t>
            </a:r>
            <a:r>
              <a:rPr lang="en-US" dirty="0" smtClean="0">
                <a:solidFill>
                  <a:schemeClr val="accent4">
                    <a:lumMod val="75000"/>
                  </a:schemeClr>
                </a:solidFill>
              </a:rPr>
              <a:t> long, what is the volume of the trailer?</a:t>
            </a:r>
            <a:endParaRPr lang="en-US" dirty="0">
              <a:solidFill>
                <a:schemeClr val="accent4">
                  <a:lumMod val="75000"/>
                </a:schemeClr>
              </a:solidFill>
            </a:endParaRPr>
          </a:p>
        </p:txBody>
      </p:sp>
      <p:pic>
        <p:nvPicPr>
          <p:cNvPr id="3075" name="Picture 3" descr="C:\Users\Owner\AppData\Local\Microsoft\Windows\Temporary Internet Files\Content.IE5\LJ7AF83G\MC90031835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0200" y="5867399"/>
            <a:ext cx="3499714" cy="88809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066800" y="4338935"/>
            <a:ext cx="7134838" cy="461665"/>
          </a:xfrm>
          <a:prstGeom prst="rect">
            <a:avLst/>
          </a:prstGeom>
          <a:noFill/>
        </p:spPr>
        <p:txBody>
          <a:bodyPr wrap="none" rtlCol="0">
            <a:spAutoFit/>
          </a:bodyPr>
          <a:lstStyle/>
          <a:p>
            <a:r>
              <a:rPr lang="en-US" sz="2400" dirty="0" smtClean="0">
                <a:solidFill>
                  <a:srgbClr val="FF0000"/>
                </a:solidFill>
              </a:rPr>
              <a:t>Hint: Make sure you are using the same units. 1ft = 12in</a:t>
            </a:r>
            <a:endParaRPr lang="en-US" sz="2400" dirty="0">
              <a:solidFill>
                <a:srgbClr val="FF0000"/>
              </a:solidFill>
            </a:endParaRPr>
          </a:p>
        </p:txBody>
      </p:sp>
    </p:spTree>
    <p:extLst>
      <p:ext uri="{BB962C8B-B14F-4D97-AF65-F5344CB8AC3E}">
        <p14:creationId xmlns:p14="http://schemas.microsoft.com/office/powerpoint/2010/main" val="2433735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normAutofit fontScale="90000"/>
          </a:bodyPr>
          <a:lstStyle/>
          <a:p>
            <a:r>
              <a:rPr lang="en-US" dirty="0">
                <a:solidFill>
                  <a:schemeClr val="accent3">
                    <a:lumMod val="75000"/>
                  </a:schemeClr>
                </a:solidFill>
              </a:rPr>
              <a:t>An aquarium shaped like</a:t>
            </a:r>
            <a:br>
              <a:rPr lang="en-US" dirty="0">
                <a:solidFill>
                  <a:schemeClr val="accent3">
                    <a:lumMod val="75000"/>
                  </a:schemeClr>
                </a:solidFill>
              </a:rPr>
            </a:br>
            <a:r>
              <a:rPr lang="en-US" dirty="0">
                <a:solidFill>
                  <a:schemeClr val="accent3">
                    <a:lumMod val="75000"/>
                  </a:schemeClr>
                </a:solidFill>
              </a:rPr>
              <a:t>a rectangular prism has a length</a:t>
            </a:r>
            <a:br>
              <a:rPr lang="en-US" dirty="0">
                <a:solidFill>
                  <a:schemeClr val="accent3">
                    <a:lumMod val="75000"/>
                  </a:schemeClr>
                </a:solidFill>
              </a:rPr>
            </a:br>
            <a:r>
              <a:rPr lang="en-US" dirty="0">
                <a:solidFill>
                  <a:schemeClr val="accent3">
                    <a:lumMod val="75000"/>
                  </a:schemeClr>
                </a:solidFill>
              </a:rPr>
              <a:t>of 120 centimeters, a width of</a:t>
            </a:r>
            <a:br>
              <a:rPr lang="en-US" dirty="0">
                <a:solidFill>
                  <a:schemeClr val="accent3">
                    <a:lumMod val="75000"/>
                  </a:schemeClr>
                </a:solidFill>
              </a:rPr>
            </a:br>
            <a:r>
              <a:rPr lang="en-US" dirty="0">
                <a:solidFill>
                  <a:schemeClr val="accent3">
                    <a:lumMod val="75000"/>
                  </a:schemeClr>
                </a:solidFill>
              </a:rPr>
              <a:t>60 centimeters, and a height of</a:t>
            </a:r>
            <a:br>
              <a:rPr lang="en-US" dirty="0">
                <a:solidFill>
                  <a:schemeClr val="accent3">
                    <a:lumMod val="75000"/>
                  </a:schemeClr>
                </a:solidFill>
              </a:rPr>
            </a:br>
            <a:r>
              <a:rPr lang="en-US" dirty="0">
                <a:solidFill>
                  <a:schemeClr val="accent3">
                    <a:lumMod val="75000"/>
                  </a:schemeClr>
                </a:solidFill>
              </a:rPr>
              <a:t>100 centimeters. How much water</a:t>
            </a:r>
            <a:br>
              <a:rPr lang="en-US" dirty="0">
                <a:solidFill>
                  <a:schemeClr val="accent3">
                    <a:lumMod val="75000"/>
                  </a:schemeClr>
                </a:solidFill>
              </a:rPr>
            </a:br>
            <a:r>
              <a:rPr lang="en-US" dirty="0">
                <a:solidFill>
                  <a:schemeClr val="accent3">
                    <a:lumMod val="75000"/>
                  </a:schemeClr>
                </a:solidFill>
              </a:rPr>
              <a:t>is needed to fill the aquarium?</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876800"/>
            <a:ext cx="353377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99876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43350" y="457200"/>
            <a:ext cx="8229600" cy="2923309"/>
          </a:xfrm>
        </p:spPr>
        <p:txBody>
          <a:bodyPr>
            <a:normAutofit/>
          </a:bodyPr>
          <a:lstStyle/>
          <a:p>
            <a:r>
              <a:rPr lang="en-US" dirty="0" smtClean="0">
                <a:solidFill>
                  <a:schemeClr val="accent1"/>
                </a:solidFill>
              </a:rPr>
              <a:t>A rectangular prism has a length of </a:t>
            </a:r>
            <a:br>
              <a:rPr lang="en-US" dirty="0" smtClean="0">
                <a:solidFill>
                  <a:schemeClr val="accent1"/>
                </a:solidFill>
              </a:rPr>
            </a:br>
            <a:r>
              <a:rPr lang="en-US" dirty="0" smtClean="0">
                <a:solidFill>
                  <a:schemeClr val="accent1"/>
                </a:solidFill>
              </a:rPr>
              <a:t>2 inches, a height of 5 inches, and a width of 3 inches. What is the volume of this rectangular prism?</a:t>
            </a:r>
            <a:endParaRPr lang="en-US" dirty="0">
              <a:solidFill>
                <a:schemeClr val="accent1"/>
              </a:solidFill>
            </a:endParaRPr>
          </a:p>
        </p:txBody>
      </p:sp>
    </p:spTree>
    <p:extLst>
      <p:ext uri="{BB962C8B-B14F-4D97-AF65-F5344CB8AC3E}">
        <p14:creationId xmlns:p14="http://schemas.microsoft.com/office/powerpoint/2010/main" val="202556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VOLUME</a:t>
            </a:r>
            <a:endParaRPr lang="en-US" dirty="0"/>
          </a:p>
        </p:txBody>
      </p:sp>
      <p:sp>
        <p:nvSpPr>
          <p:cNvPr id="3" name="Content Placeholder 2"/>
          <p:cNvSpPr>
            <a:spLocks noGrp="1"/>
          </p:cNvSpPr>
          <p:nvPr>
            <p:ph idx="1"/>
          </p:nvPr>
        </p:nvSpPr>
        <p:spPr/>
        <p:txBody>
          <a:bodyPr/>
          <a:lstStyle/>
          <a:p>
            <a:pPr marL="0" indent="0" algn="ctr">
              <a:buNone/>
            </a:pPr>
            <a:r>
              <a:rPr lang="en-US" sz="5400" b="1" i="1" dirty="0" smtClean="0"/>
              <a:t>VOLUME</a:t>
            </a:r>
            <a:r>
              <a:rPr lang="en-US" sz="5400" dirty="0" smtClean="0"/>
              <a:t> is the amount of liquid or solid that will </a:t>
            </a:r>
            <a:r>
              <a:rPr lang="en-US" sz="5400" b="1" i="1" dirty="0" smtClean="0"/>
              <a:t>FILL</a:t>
            </a:r>
            <a:r>
              <a:rPr lang="en-US" sz="5400" dirty="0" smtClean="0"/>
              <a:t> a 3-Dimensional object!</a:t>
            </a:r>
          </a:p>
          <a:p>
            <a:pPr marL="0" indent="0" algn="ctr">
              <a:buNone/>
            </a:pPr>
            <a:endParaRPr lang="en-US" sz="5400" dirty="0" smtClean="0"/>
          </a:p>
          <a:p>
            <a:pPr marL="0" indent="0" algn="ctr">
              <a:buNone/>
            </a:pPr>
            <a:r>
              <a:rPr lang="en-US" sz="3600" i="1" dirty="0" smtClean="0"/>
              <a:t>*Always measured in units cubed (u</a:t>
            </a:r>
            <a:r>
              <a:rPr lang="en-US" sz="3600" i="1" baseline="30000" dirty="0" smtClean="0"/>
              <a:t>3</a:t>
            </a:r>
            <a:r>
              <a:rPr lang="en-US" sz="3600" i="1" dirty="0" smtClean="0"/>
              <a:t>)</a:t>
            </a:r>
          </a:p>
          <a:p>
            <a:pPr marL="0" indent="0">
              <a:buNone/>
            </a:pPr>
            <a:endParaRPr lang="en-US" dirty="0"/>
          </a:p>
        </p:txBody>
      </p:sp>
    </p:spTree>
    <p:extLst>
      <p:ext uri="{BB962C8B-B14F-4D97-AF65-F5344CB8AC3E}">
        <p14:creationId xmlns:p14="http://schemas.microsoft.com/office/powerpoint/2010/main" val="960374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DEFINITION </a:t>
            </a:r>
            <a:endParaRPr lang="en-US" dirty="0"/>
          </a:p>
        </p:txBody>
      </p:sp>
      <p:sp>
        <p:nvSpPr>
          <p:cNvPr id="3" name="Content Placeholder 2"/>
          <p:cNvSpPr>
            <a:spLocks noGrp="1"/>
          </p:cNvSpPr>
          <p:nvPr>
            <p:ph idx="1"/>
          </p:nvPr>
        </p:nvSpPr>
        <p:spPr/>
        <p:txBody>
          <a:bodyPr/>
          <a:lstStyle/>
          <a:p>
            <a:r>
              <a:rPr lang="en-US" b="1" i="1" dirty="0" smtClean="0">
                <a:solidFill>
                  <a:srgbClr val="FF0000"/>
                </a:solidFill>
              </a:rPr>
              <a:t>3-Dimensional</a:t>
            </a:r>
            <a:r>
              <a:rPr lang="en-US" b="1" i="1" dirty="0" smtClean="0">
                <a:solidFill>
                  <a:schemeClr val="accent6"/>
                </a:solidFill>
              </a:rPr>
              <a:t> </a:t>
            </a:r>
            <a:r>
              <a:rPr lang="en-US" dirty="0" smtClean="0"/>
              <a:t>objects are NOT FLAT. </a:t>
            </a:r>
          </a:p>
          <a:p>
            <a:r>
              <a:rPr lang="en-US" dirty="0" smtClean="0"/>
              <a:t>They have 3 measurements:</a:t>
            </a:r>
          </a:p>
          <a:p>
            <a:pPr lvl="1"/>
            <a:r>
              <a:rPr lang="en-US" b="1" i="1" dirty="0" smtClean="0">
                <a:solidFill>
                  <a:srgbClr val="FF0000"/>
                </a:solidFill>
              </a:rPr>
              <a:t>Length </a:t>
            </a:r>
          </a:p>
          <a:p>
            <a:pPr lvl="1"/>
            <a:r>
              <a:rPr lang="en-US" b="1" i="1" dirty="0" smtClean="0">
                <a:solidFill>
                  <a:srgbClr val="FF0000"/>
                </a:solidFill>
              </a:rPr>
              <a:t>Width</a:t>
            </a:r>
          </a:p>
          <a:p>
            <a:pPr lvl="1"/>
            <a:r>
              <a:rPr lang="en-US" b="1" i="1" dirty="0" smtClean="0">
                <a:solidFill>
                  <a:srgbClr val="FF0000"/>
                </a:solidFill>
              </a:rPr>
              <a:t>Height</a:t>
            </a:r>
            <a:endParaRPr lang="en-US" b="1" i="1" dirty="0">
              <a:solidFill>
                <a:srgbClr val="FF0000"/>
              </a:solidFill>
            </a:endParaRPr>
          </a:p>
        </p:txBody>
      </p:sp>
    </p:spTree>
    <p:extLst>
      <p:ext uri="{BB962C8B-B14F-4D97-AF65-F5344CB8AC3E}">
        <p14:creationId xmlns:p14="http://schemas.microsoft.com/office/powerpoint/2010/main" val="4081845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Volume Mean?</a:t>
            </a:r>
            <a:endParaRPr lang="en-US" dirty="0"/>
          </a:p>
        </p:txBody>
      </p:sp>
      <p:sp>
        <p:nvSpPr>
          <p:cNvPr id="3" name="Content Placeholder 2"/>
          <p:cNvSpPr>
            <a:spLocks noGrp="1"/>
          </p:cNvSpPr>
          <p:nvPr>
            <p:ph idx="1"/>
          </p:nvPr>
        </p:nvSpPr>
        <p:spPr/>
        <p:txBody>
          <a:bodyPr/>
          <a:lstStyle/>
          <a:p>
            <a:r>
              <a:rPr lang="en-US" dirty="0" smtClean="0"/>
              <a:t>Click on the link to explore the concept of volume</a:t>
            </a:r>
            <a:endParaRPr lang="en-US" dirty="0" smtClean="0">
              <a:hlinkClick r:id="rId2"/>
            </a:endParaRPr>
          </a:p>
          <a:p>
            <a:pPr lvl="1"/>
            <a:r>
              <a:rPr lang="en-US" dirty="0" smtClean="0">
                <a:hlinkClick r:id="rId2"/>
              </a:rPr>
              <a:t>http</a:t>
            </a:r>
            <a:r>
              <a:rPr lang="en-US" dirty="0">
                <a:hlinkClick r:id="rId2"/>
              </a:rPr>
              <a:t>://</a:t>
            </a:r>
            <a:r>
              <a:rPr lang="en-US" dirty="0" smtClean="0">
                <a:hlinkClick r:id="rId2"/>
              </a:rPr>
              <a:t>www.learner.org/interactives/geometry/area_volume.html</a:t>
            </a:r>
            <a:r>
              <a:rPr lang="en-US" dirty="0" smtClean="0"/>
              <a:t> </a:t>
            </a:r>
            <a:endParaRPr lang="en-US" dirty="0"/>
          </a:p>
        </p:txBody>
      </p:sp>
    </p:spTree>
    <p:extLst>
      <p:ext uri="{BB962C8B-B14F-4D97-AF65-F5344CB8AC3E}">
        <p14:creationId xmlns:p14="http://schemas.microsoft.com/office/powerpoint/2010/main" val="3257993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body" sz="half" idx="1"/>
          </p:nvPr>
        </p:nvSpPr>
        <p:spPr>
          <a:xfrm>
            <a:off x="609600" y="152400"/>
            <a:ext cx="8077200" cy="1066800"/>
          </a:xfrm>
        </p:spPr>
        <p:txBody>
          <a:bodyPr>
            <a:normAutofit fontScale="92500" lnSpcReduction="10000"/>
          </a:bodyPr>
          <a:lstStyle/>
          <a:p>
            <a:pPr eaLnBrk="1" hangingPunct="1"/>
            <a:r>
              <a:rPr lang="en-US" sz="3600" b="1" dirty="0" smtClean="0"/>
              <a:t>Volume</a:t>
            </a:r>
            <a:r>
              <a:rPr lang="en-US" sz="3600" b="1" dirty="0" smtClean="0">
                <a:solidFill>
                  <a:schemeClr val="folHlink"/>
                </a:solidFill>
              </a:rPr>
              <a:t> – the amount of space occupied by an object.</a:t>
            </a:r>
          </a:p>
        </p:txBody>
      </p:sp>
      <p:sp>
        <p:nvSpPr>
          <p:cNvPr id="3076" name="Text Box 47"/>
          <p:cNvSpPr txBox="1">
            <a:spLocks noChangeArrowheads="1"/>
          </p:cNvSpPr>
          <p:nvPr/>
        </p:nvSpPr>
        <p:spPr bwMode="auto">
          <a:xfrm>
            <a:off x="4648200" y="2895600"/>
            <a:ext cx="4054475" cy="350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Example: </a:t>
            </a:r>
          </a:p>
          <a:p>
            <a:r>
              <a:rPr lang="en-US" sz="3200">
                <a:solidFill>
                  <a:srgbClr val="267D03"/>
                </a:solidFill>
              </a:rPr>
              <a:t>The VOLUME of this cube is all the space contained by the sides of the cube, measured in cube units (units</a:t>
            </a:r>
            <a:r>
              <a:rPr lang="en-US" sz="3200" baseline="30000">
                <a:solidFill>
                  <a:srgbClr val="267D03"/>
                </a:solidFill>
              </a:rPr>
              <a:t>3</a:t>
            </a:r>
            <a:r>
              <a:rPr lang="en-US" sz="3200">
                <a:solidFill>
                  <a:srgbClr val="267D03"/>
                </a:solidFill>
              </a:rPr>
              <a:t>).</a:t>
            </a:r>
            <a:endParaRPr lang="en-US" sz="3200" baseline="30000">
              <a:solidFill>
                <a:srgbClr val="267D03"/>
              </a:solidFill>
            </a:endParaRPr>
          </a:p>
        </p:txBody>
      </p:sp>
      <p:sp>
        <p:nvSpPr>
          <p:cNvPr id="3077" name="Text Box 52"/>
          <p:cNvSpPr txBox="1">
            <a:spLocks noChangeArrowheads="1"/>
          </p:cNvSpPr>
          <p:nvPr/>
        </p:nvSpPr>
        <p:spPr bwMode="auto">
          <a:xfrm>
            <a:off x="1752600" y="5334000"/>
            <a:ext cx="26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l</a:t>
            </a:r>
          </a:p>
        </p:txBody>
      </p:sp>
      <p:sp>
        <p:nvSpPr>
          <p:cNvPr id="3078" name="Text Box 53"/>
          <p:cNvSpPr txBox="1">
            <a:spLocks noChangeArrowheads="1"/>
          </p:cNvSpPr>
          <p:nvPr/>
        </p:nvSpPr>
        <p:spPr bwMode="auto">
          <a:xfrm>
            <a:off x="2743200" y="50292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w</a:t>
            </a:r>
          </a:p>
        </p:txBody>
      </p:sp>
      <p:sp>
        <p:nvSpPr>
          <p:cNvPr id="3079" name="Text Box 54"/>
          <p:cNvSpPr txBox="1">
            <a:spLocks noChangeArrowheads="1"/>
          </p:cNvSpPr>
          <p:nvPr/>
        </p:nvSpPr>
        <p:spPr bwMode="auto">
          <a:xfrm>
            <a:off x="2895600" y="41910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h</a:t>
            </a:r>
          </a:p>
        </p:txBody>
      </p:sp>
      <p:sp>
        <p:nvSpPr>
          <p:cNvPr id="3080" name="AutoShape 59"/>
          <p:cNvSpPr>
            <a:spLocks noChangeArrowheads="1"/>
          </p:cNvSpPr>
          <p:nvPr/>
        </p:nvSpPr>
        <p:spPr bwMode="auto">
          <a:xfrm>
            <a:off x="1219200" y="3810000"/>
            <a:ext cx="1676400" cy="15240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2309509602"/>
      </p:ext>
    </p:extLst>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sz="half" idx="1"/>
          </p:nvPr>
        </p:nvSpPr>
        <p:spPr>
          <a:xfrm>
            <a:off x="609600" y="1676400"/>
            <a:ext cx="8077200" cy="1066800"/>
          </a:xfrm>
        </p:spPr>
        <p:txBody>
          <a:bodyPr>
            <a:normAutofit fontScale="92500"/>
          </a:bodyPr>
          <a:lstStyle/>
          <a:p>
            <a:pPr eaLnBrk="1" hangingPunct="1"/>
            <a:r>
              <a:rPr lang="en-US" sz="2800" b="1" smtClean="0"/>
              <a:t>Volume</a:t>
            </a:r>
            <a:r>
              <a:rPr lang="en-US" sz="2800" b="1" smtClean="0">
                <a:solidFill>
                  <a:schemeClr val="folHlink"/>
                </a:solidFill>
              </a:rPr>
              <a:t> – To calculate the volume of a prism, we first need to calculate the area of the BASE of the prism.</a:t>
            </a:r>
          </a:p>
        </p:txBody>
      </p:sp>
      <p:sp>
        <p:nvSpPr>
          <p:cNvPr id="4100" name="Text Box 4"/>
          <p:cNvSpPr txBox="1">
            <a:spLocks noChangeArrowheads="1"/>
          </p:cNvSpPr>
          <p:nvPr/>
        </p:nvSpPr>
        <p:spPr bwMode="auto">
          <a:xfrm>
            <a:off x="4648200" y="3048000"/>
            <a:ext cx="4054475"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Example: The AREA of the base of this rectangular prism is l x w.</a:t>
            </a:r>
            <a:endParaRPr lang="en-US" sz="3200" baseline="30000">
              <a:solidFill>
                <a:srgbClr val="267D03"/>
              </a:solidFill>
            </a:endParaRPr>
          </a:p>
        </p:txBody>
      </p:sp>
      <p:sp>
        <p:nvSpPr>
          <p:cNvPr id="4101" name="Text Box 5"/>
          <p:cNvSpPr txBox="1">
            <a:spLocks noChangeArrowheads="1"/>
          </p:cNvSpPr>
          <p:nvPr/>
        </p:nvSpPr>
        <p:spPr bwMode="auto">
          <a:xfrm>
            <a:off x="1752600" y="5334000"/>
            <a:ext cx="26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l</a:t>
            </a:r>
          </a:p>
        </p:txBody>
      </p:sp>
      <p:sp>
        <p:nvSpPr>
          <p:cNvPr id="4102" name="Text Box 6"/>
          <p:cNvSpPr txBox="1">
            <a:spLocks noChangeArrowheads="1"/>
          </p:cNvSpPr>
          <p:nvPr/>
        </p:nvSpPr>
        <p:spPr bwMode="auto">
          <a:xfrm>
            <a:off x="2743200" y="50292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w</a:t>
            </a:r>
          </a:p>
        </p:txBody>
      </p:sp>
      <p:sp>
        <p:nvSpPr>
          <p:cNvPr id="4103" name="Text Box 7"/>
          <p:cNvSpPr txBox="1">
            <a:spLocks noChangeArrowheads="1"/>
          </p:cNvSpPr>
          <p:nvPr/>
        </p:nvSpPr>
        <p:spPr bwMode="auto">
          <a:xfrm>
            <a:off x="2895600" y="41910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h</a:t>
            </a:r>
          </a:p>
        </p:txBody>
      </p:sp>
      <p:sp>
        <p:nvSpPr>
          <p:cNvPr id="4104" name="AutoShape 8"/>
          <p:cNvSpPr>
            <a:spLocks noChangeArrowheads="1"/>
          </p:cNvSpPr>
          <p:nvPr/>
        </p:nvSpPr>
        <p:spPr bwMode="auto">
          <a:xfrm>
            <a:off x="1219200" y="3810000"/>
            <a:ext cx="1676400" cy="15240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4105" name="AutoShape 9"/>
          <p:cNvSpPr>
            <a:spLocks noChangeArrowheads="1"/>
          </p:cNvSpPr>
          <p:nvPr/>
        </p:nvSpPr>
        <p:spPr bwMode="auto">
          <a:xfrm>
            <a:off x="1219200" y="38100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751105559"/>
      </p:ext>
    </p:extLst>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sz="half" idx="1"/>
          </p:nvPr>
        </p:nvSpPr>
        <p:spPr>
          <a:xfrm>
            <a:off x="609600" y="381000"/>
            <a:ext cx="8077200" cy="2971800"/>
          </a:xfrm>
        </p:spPr>
        <p:txBody>
          <a:bodyPr/>
          <a:lstStyle/>
          <a:p>
            <a:pPr eaLnBrk="1" hangingPunct="1"/>
            <a:r>
              <a:rPr lang="en-US" sz="2800" b="1" dirty="0" smtClean="0"/>
              <a:t>Volume</a:t>
            </a:r>
            <a:r>
              <a:rPr lang="en-US" sz="2800" b="1" dirty="0" smtClean="0">
                <a:solidFill>
                  <a:schemeClr val="folHlink"/>
                </a:solidFill>
              </a:rPr>
              <a:t> – Once we know the area of the base, this is then multiplied by the height to determine the VOLUME of the prism.</a:t>
            </a:r>
          </a:p>
        </p:txBody>
      </p:sp>
      <p:sp>
        <p:nvSpPr>
          <p:cNvPr id="5124" name="Text Box 4"/>
          <p:cNvSpPr txBox="1">
            <a:spLocks noChangeArrowheads="1"/>
          </p:cNvSpPr>
          <p:nvPr/>
        </p:nvSpPr>
        <p:spPr bwMode="auto">
          <a:xfrm>
            <a:off x="3596640" y="1937067"/>
            <a:ext cx="5121275" cy="228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dirty="0">
                <a:solidFill>
                  <a:srgbClr val="267D03"/>
                </a:solidFill>
              </a:rPr>
              <a:t>We find that: </a:t>
            </a:r>
          </a:p>
          <a:p>
            <a:endParaRPr lang="en-US" sz="3200" dirty="0">
              <a:solidFill>
                <a:srgbClr val="267D03"/>
              </a:solidFill>
            </a:endParaRPr>
          </a:p>
          <a:p>
            <a:r>
              <a:rPr lang="en-US" sz="2400" dirty="0">
                <a:solidFill>
                  <a:srgbClr val="FC2C1C"/>
                </a:solidFill>
              </a:rPr>
              <a:t>Volume =  Area of Base  x Height</a:t>
            </a:r>
          </a:p>
          <a:p>
            <a:endParaRPr lang="en-US" sz="2400" dirty="0">
              <a:solidFill>
                <a:srgbClr val="FC2C1C"/>
              </a:solidFill>
            </a:endParaRPr>
          </a:p>
          <a:p>
            <a:r>
              <a:rPr lang="en-US" sz="3200" dirty="0">
                <a:solidFill>
                  <a:srgbClr val="267D03"/>
                </a:solidFill>
              </a:rPr>
              <a:t>Volume =  (l x w)  x    h</a:t>
            </a:r>
            <a:endParaRPr lang="en-US" sz="3200" baseline="30000" dirty="0">
              <a:solidFill>
                <a:srgbClr val="267D03"/>
              </a:solidFill>
            </a:endParaRPr>
          </a:p>
        </p:txBody>
      </p:sp>
      <p:sp>
        <p:nvSpPr>
          <p:cNvPr id="5125" name="Text Box 5"/>
          <p:cNvSpPr txBox="1">
            <a:spLocks noChangeArrowheads="1"/>
          </p:cNvSpPr>
          <p:nvPr/>
        </p:nvSpPr>
        <p:spPr bwMode="auto">
          <a:xfrm>
            <a:off x="1752600" y="3962400"/>
            <a:ext cx="26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l</a:t>
            </a:r>
          </a:p>
        </p:txBody>
      </p:sp>
      <p:sp>
        <p:nvSpPr>
          <p:cNvPr id="5126" name="Text Box 6"/>
          <p:cNvSpPr txBox="1">
            <a:spLocks noChangeArrowheads="1"/>
          </p:cNvSpPr>
          <p:nvPr/>
        </p:nvSpPr>
        <p:spPr bwMode="auto">
          <a:xfrm>
            <a:off x="2743200" y="36576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w</a:t>
            </a:r>
          </a:p>
        </p:txBody>
      </p:sp>
      <p:sp>
        <p:nvSpPr>
          <p:cNvPr id="5127" name="Text Box 7"/>
          <p:cNvSpPr txBox="1">
            <a:spLocks noChangeArrowheads="1"/>
          </p:cNvSpPr>
          <p:nvPr/>
        </p:nvSpPr>
        <p:spPr bwMode="auto">
          <a:xfrm>
            <a:off x="2895600" y="28194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h</a:t>
            </a:r>
          </a:p>
        </p:txBody>
      </p:sp>
      <p:sp>
        <p:nvSpPr>
          <p:cNvPr id="5128" name="AutoShape 8"/>
          <p:cNvSpPr>
            <a:spLocks noChangeArrowheads="1"/>
          </p:cNvSpPr>
          <p:nvPr/>
        </p:nvSpPr>
        <p:spPr bwMode="auto">
          <a:xfrm>
            <a:off x="1219200" y="2438400"/>
            <a:ext cx="1676400" cy="15240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1219200" y="24384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3" name="TextBox 2"/>
          <p:cNvSpPr txBox="1"/>
          <p:nvPr/>
        </p:nvSpPr>
        <p:spPr>
          <a:xfrm>
            <a:off x="1066801" y="5334000"/>
            <a:ext cx="7086600" cy="923330"/>
          </a:xfrm>
          <a:prstGeom prst="rect">
            <a:avLst/>
          </a:prstGeom>
          <a:noFill/>
        </p:spPr>
        <p:txBody>
          <a:bodyPr wrap="square" rtlCol="0">
            <a:spAutoFit/>
          </a:bodyPr>
          <a:lstStyle/>
          <a:p>
            <a:r>
              <a:rPr lang="en-US" dirty="0"/>
              <a:t>*</a:t>
            </a:r>
            <a:r>
              <a:rPr lang="en-US" dirty="0" smtClean="0"/>
              <a:t>Pro tip: Don’t just multiply all the numbers together. Find the area of the base and multiply by the height. This will make finding the volume of other prisms much easier if you learn this way.</a:t>
            </a:r>
            <a:endParaRPr lang="en-US" dirty="0"/>
          </a:p>
        </p:txBody>
      </p:sp>
    </p:spTree>
    <p:extLst>
      <p:ext uri="{BB962C8B-B14F-4D97-AF65-F5344CB8AC3E}">
        <p14:creationId xmlns:p14="http://schemas.microsoft.com/office/powerpoint/2010/main" val="4090065379"/>
      </p:ext>
    </p:extLst>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sz="half" idx="1"/>
          </p:nvPr>
        </p:nvSpPr>
        <p:spPr>
          <a:xfrm>
            <a:off x="609600" y="1676400"/>
            <a:ext cx="8077200" cy="1066800"/>
          </a:xfrm>
        </p:spPr>
        <p:txBody>
          <a:bodyPr/>
          <a:lstStyle/>
          <a:p>
            <a:pPr eaLnBrk="1" hangingPunct="1"/>
            <a:r>
              <a:rPr lang="en-US" sz="4400" b="1" smtClean="0"/>
              <a:t>Volume (rectangular prism)</a:t>
            </a:r>
            <a:endParaRPr lang="en-US" sz="4400" b="1" smtClean="0">
              <a:solidFill>
                <a:schemeClr val="folHlink"/>
              </a:solidFill>
            </a:endParaRPr>
          </a:p>
        </p:txBody>
      </p:sp>
      <p:sp>
        <p:nvSpPr>
          <p:cNvPr id="6148" name="Text Box 4"/>
          <p:cNvSpPr txBox="1">
            <a:spLocks noChangeArrowheads="1"/>
          </p:cNvSpPr>
          <p:nvPr/>
        </p:nvSpPr>
        <p:spPr bwMode="auto">
          <a:xfrm>
            <a:off x="3962400" y="2819400"/>
            <a:ext cx="4587875" cy="252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3200">
                <a:solidFill>
                  <a:srgbClr val="267D03"/>
                </a:solidFill>
              </a:rPr>
              <a:t>Formula: </a:t>
            </a:r>
          </a:p>
          <a:p>
            <a:endParaRPr lang="en-US" sz="3200">
              <a:solidFill>
                <a:srgbClr val="267D03"/>
              </a:solidFill>
            </a:endParaRPr>
          </a:p>
          <a:p>
            <a:r>
              <a:rPr lang="en-US" sz="3200">
                <a:solidFill>
                  <a:srgbClr val="267D03"/>
                </a:solidFill>
              </a:rPr>
              <a:t>V   =     B    x    h</a:t>
            </a:r>
          </a:p>
          <a:p>
            <a:endParaRPr lang="en-US" sz="3200">
              <a:solidFill>
                <a:srgbClr val="267D03"/>
              </a:solidFill>
            </a:endParaRPr>
          </a:p>
          <a:p>
            <a:r>
              <a:rPr lang="en-US" sz="3200">
                <a:solidFill>
                  <a:srgbClr val="267D03"/>
                </a:solidFill>
              </a:rPr>
              <a:t>V   =   l x w   x  h</a:t>
            </a:r>
            <a:endParaRPr lang="en-US" sz="3200" baseline="30000">
              <a:solidFill>
                <a:srgbClr val="267D03"/>
              </a:solidFill>
            </a:endParaRPr>
          </a:p>
        </p:txBody>
      </p:sp>
      <p:sp>
        <p:nvSpPr>
          <p:cNvPr id="6149" name="Text Box 5"/>
          <p:cNvSpPr txBox="1">
            <a:spLocks noChangeArrowheads="1"/>
          </p:cNvSpPr>
          <p:nvPr/>
        </p:nvSpPr>
        <p:spPr bwMode="auto">
          <a:xfrm>
            <a:off x="1752600" y="5334000"/>
            <a:ext cx="26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l</a:t>
            </a:r>
          </a:p>
        </p:txBody>
      </p:sp>
      <p:sp>
        <p:nvSpPr>
          <p:cNvPr id="6150" name="Text Box 6"/>
          <p:cNvSpPr txBox="1">
            <a:spLocks noChangeArrowheads="1"/>
          </p:cNvSpPr>
          <p:nvPr/>
        </p:nvSpPr>
        <p:spPr bwMode="auto">
          <a:xfrm>
            <a:off x="2743200" y="50292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w</a:t>
            </a:r>
          </a:p>
        </p:txBody>
      </p:sp>
      <p:sp>
        <p:nvSpPr>
          <p:cNvPr id="6151" name="Text Box 7"/>
          <p:cNvSpPr txBox="1">
            <a:spLocks noChangeArrowheads="1"/>
          </p:cNvSpPr>
          <p:nvPr/>
        </p:nvSpPr>
        <p:spPr bwMode="auto">
          <a:xfrm>
            <a:off x="2895600" y="4191000"/>
            <a:ext cx="369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i="1">
                <a:solidFill>
                  <a:schemeClr val="tx1"/>
                </a:solidFill>
                <a:latin typeface="Arial" charset="0"/>
                <a:ea typeface="ＭＳ Ｐゴシック" pitchFamily="-60" charset="-128"/>
              </a:defRPr>
            </a:lvl1pPr>
            <a:lvl2pPr marL="742950" indent="-285750">
              <a:defRPr sz="2800" b="1" i="1">
                <a:solidFill>
                  <a:schemeClr val="tx1"/>
                </a:solidFill>
                <a:latin typeface="Arial" charset="0"/>
                <a:ea typeface="ＭＳ Ｐゴシック" pitchFamily="-60" charset="-128"/>
              </a:defRPr>
            </a:lvl2pPr>
            <a:lvl3pPr marL="1143000" indent="-228600">
              <a:defRPr sz="2800" b="1" i="1">
                <a:solidFill>
                  <a:schemeClr val="tx1"/>
                </a:solidFill>
                <a:latin typeface="Arial" charset="0"/>
                <a:ea typeface="ＭＳ Ｐゴシック" pitchFamily="-60" charset="-128"/>
              </a:defRPr>
            </a:lvl3pPr>
            <a:lvl4pPr marL="1600200" indent="-228600">
              <a:defRPr sz="2800" b="1" i="1">
                <a:solidFill>
                  <a:schemeClr val="tx1"/>
                </a:solidFill>
                <a:latin typeface="Arial" charset="0"/>
                <a:ea typeface="ＭＳ Ｐゴシック" pitchFamily="-60" charset="-128"/>
              </a:defRPr>
            </a:lvl4pPr>
            <a:lvl5pPr marL="2057400" indent="-228600">
              <a:defRPr sz="2800" b="1" i="1">
                <a:solidFill>
                  <a:schemeClr val="tx1"/>
                </a:solidFill>
                <a:latin typeface="Arial" charset="0"/>
                <a:ea typeface="ＭＳ Ｐゴシック" pitchFamily="-60" charset="-128"/>
              </a:defRPr>
            </a:lvl5pPr>
            <a:lvl6pPr marL="2514600" indent="-228600" eaLnBrk="0" fontAlgn="base" hangingPunct="0">
              <a:spcBef>
                <a:spcPct val="0"/>
              </a:spcBef>
              <a:spcAft>
                <a:spcPct val="0"/>
              </a:spcAft>
              <a:defRPr sz="2800" b="1" i="1">
                <a:solidFill>
                  <a:schemeClr val="tx1"/>
                </a:solidFill>
                <a:latin typeface="Arial" charset="0"/>
                <a:ea typeface="ＭＳ Ｐゴシック" pitchFamily="-60" charset="-128"/>
              </a:defRPr>
            </a:lvl6pPr>
            <a:lvl7pPr marL="2971800" indent="-228600" eaLnBrk="0" fontAlgn="base" hangingPunct="0">
              <a:spcBef>
                <a:spcPct val="0"/>
              </a:spcBef>
              <a:spcAft>
                <a:spcPct val="0"/>
              </a:spcAft>
              <a:defRPr sz="2800" b="1" i="1">
                <a:solidFill>
                  <a:schemeClr val="tx1"/>
                </a:solidFill>
                <a:latin typeface="Arial" charset="0"/>
                <a:ea typeface="ＭＳ Ｐゴシック" pitchFamily="-60" charset="-128"/>
              </a:defRPr>
            </a:lvl7pPr>
            <a:lvl8pPr marL="3429000" indent="-228600" eaLnBrk="0" fontAlgn="base" hangingPunct="0">
              <a:spcBef>
                <a:spcPct val="0"/>
              </a:spcBef>
              <a:spcAft>
                <a:spcPct val="0"/>
              </a:spcAft>
              <a:defRPr sz="2800" b="1" i="1">
                <a:solidFill>
                  <a:schemeClr val="tx1"/>
                </a:solidFill>
                <a:latin typeface="Arial" charset="0"/>
                <a:ea typeface="ＭＳ Ｐゴシック" pitchFamily="-60" charset="-128"/>
              </a:defRPr>
            </a:lvl8pPr>
            <a:lvl9pPr marL="3886200" indent="-228600" eaLnBrk="0" fontAlgn="base" hangingPunct="0">
              <a:spcBef>
                <a:spcPct val="0"/>
              </a:spcBef>
              <a:spcAft>
                <a:spcPct val="0"/>
              </a:spcAft>
              <a:defRPr sz="2800" b="1" i="1">
                <a:solidFill>
                  <a:schemeClr val="tx1"/>
                </a:solidFill>
                <a:latin typeface="Arial" charset="0"/>
                <a:ea typeface="ＭＳ Ｐゴシック" pitchFamily="-60" charset="-128"/>
              </a:defRPr>
            </a:lvl9pPr>
          </a:lstStyle>
          <a:p>
            <a:r>
              <a:rPr lang="en-US" sz="2400" i="0"/>
              <a:t>h</a:t>
            </a:r>
          </a:p>
        </p:txBody>
      </p:sp>
      <p:sp>
        <p:nvSpPr>
          <p:cNvPr id="6152" name="AutoShape 8"/>
          <p:cNvSpPr>
            <a:spLocks noChangeArrowheads="1"/>
          </p:cNvSpPr>
          <p:nvPr/>
        </p:nvSpPr>
        <p:spPr bwMode="auto">
          <a:xfrm>
            <a:off x="1219200" y="3810000"/>
            <a:ext cx="1676400" cy="15240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6153" name="AutoShape 9"/>
          <p:cNvSpPr>
            <a:spLocks noChangeArrowheads="1"/>
          </p:cNvSpPr>
          <p:nvPr/>
        </p:nvSpPr>
        <p:spPr bwMode="auto">
          <a:xfrm>
            <a:off x="1219200" y="3810000"/>
            <a:ext cx="1676400" cy="381000"/>
          </a:xfrm>
          <a:prstGeom prst="parallelogram">
            <a:avLst>
              <a:gd name="adj" fmla="val 110000"/>
            </a:avLst>
          </a:prstGeom>
          <a:solidFill>
            <a:srgbClr val="FF0000"/>
          </a:solidFill>
          <a:ln w="9525">
            <a:solidFill>
              <a:schemeClr val="tx1"/>
            </a:solidFill>
            <a:miter lim="800000"/>
            <a:headEnd/>
            <a:tailEnd/>
          </a:ln>
        </p:spPr>
        <p:txBody>
          <a:bodyPr wrap="none" anchor="ctr"/>
          <a:lstStyle/>
          <a:p>
            <a:endParaRPr 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4006127698"/>
      </p:ext>
    </p:extLst>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542</TotalTime>
  <Words>697</Words>
  <Application>Microsoft Office PowerPoint</Application>
  <PresentationFormat>On-screen Show (4:3)</PresentationFormat>
  <Paragraphs>123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ＭＳ Ｐゴシック</vt:lpstr>
      <vt:lpstr>Arial</vt:lpstr>
      <vt:lpstr>Calibri</vt:lpstr>
      <vt:lpstr>Office Theme</vt:lpstr>
      <vt:lpstr>Volume of Rectangular Prisms</vt:lpstr>
      <vt:lpstr>Right Prisms </vt:lpstr>
      <vt:lpstr>VOLUME</vt:lpstr>
      <vt:lpstr>QUICK DEFINITION </vt:lpstr>
      <vt:lpstr>What Does Volume Mean?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RECTANGULAR PRISM</vt:lpstr>
      <vt:lpstr>Cube</vt:lpstr>
      <vt:lpstr>FIND THE VOLUME OF THIS RECTANGULAR PRISM:</vt:lpstr>
      <vt:lpstr>FIND THE VOLUME OF THIS RECTANGULAR PRISM:</vt:lpstr>
      <vt:lpstr>FIND THE VOLUME OF THIS RECTANGULAR PRISM:</vt:lpstr>
      <vt:lpstr>FIND THE VOLUME OF THIS RECTANGULAR PRISM:</vt:lpstr>
      <vt:lpstr>FIND THE VOLUME OF THIS RECTANGULAR PRISM:</vt:lpstr>
      <vt:lpstr>PowerPoint Presentation</vt:lpstr>
      <vt:lpstr>PowerPoint Presentation</vt:lpstr>
      <vt:lpstr>PowerPoint Presentation</vt:lpstr>
      <vt:lpstr>PowerPoint Presentation</vt:lpstr>
      <vt:lpstr>PowerPoint Presentation</vt:lpstr>
      <vt:lpstr>Alexia’s bathroom has a tub in the shape of a rectangular prism with a length of 1.5 meters, a width of 0.5 meter, and a height of 0.4 meter. How many cubic meters of water can it hold? </vt:lpstr>
      <vt:lpstr>Trailers that travel on the road behind trucks are rectangular prisms. A typical height for the inside of these trailers is 108 inches. If the trailer is 8 ft wide and 20 ft long, what is the volume of the trailer?</vt:lpstr>
      <vt:lpstr>An aquarium shaped like a rectangular prism has a length of 120 centimeters, a width of 60 centimeters, and a height of 100 centimeters. How much water is needed to fill the aquarium?</vt:lpstr>
      <vt:lpstr>A rectangular prism has a length of  2 inches, a height of 5 inches, and a width of 3 inches. What is the volume of this rectangular prism?</vt:lpstr>
    </vt:vector>
  </TitlesOfParts>
  <Company>Randolph-Macon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Patricia Latkowsky</cp:lastModifiedBy>
  <cp:revision>50</cp:revision>
  <dcterms:created xsi:type="dcterms:W3CDTF">2012-02-20T15:13:11Z</dcterms:created>
  <dcterms:modified xsi:type="dcterms:W3CDTF">2018-05-29T16:54:22Z</dcterms:modified>
</cp:coreProperties>
</file>