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4" r:id="rId4"/>
    <p:sldId id="265" r:id="rId5"/>
    <p:sldId id="266" r:id="rId6"/>
    <p:sldId id="258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8B7E-5342-456E-90F8-BFB1AE6C3D84}" type="datetimeFigureOut">
              <a:rPr lang="en-US" smtClean="0"/>
              <a:pPr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C939-E2B4-4A36-9AD6-E500D0ECCC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8B7E-5342-456E-90F8-BFB1AE6C3D84}" type="datetimeFigureOut">
              <a:rPr lang="en-US" smtClean="0"/>
              <a:pPr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C939-E2B4-4A36-9AD6-E500D0ECCC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8B7E-5342-456E-90F8-BFB1AE6C3D84}" type="datetimeFigureOut">
              <a:rPr lang="en-US" smtClean="0"/>
              <a:pPr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C939-E2B4-4A36-9AD6-E500D0ECCC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8B7E-5342-456E-90F8-BFB1AE6C3D84}" type="datetimeFigureOut">
              <a:rPr lang="en-US" smtClean="0"/>
              <a:pPr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C939-E2B4-4A36-9AD6-E500D0ECCC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8B7E-5342-456E-90F8-BFB1AE6C3D84}" type="datetimeFigureOut">
              <a:rPr lang="en-US" smtClean="0"/>
              <a:pPr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C939-E2B4-4A36-9AD6-E500D0ECCC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8B7E-5342-456E-90F8-BFB1AE6C3D84}" type="datetimeFigureOut">
              <a:rPr lang="en-US" smtClean="0"/>
              <a:pPr/>
              <a:t>9/23/2015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C939-E2B4-4A36-9AD6-E500D0ECCC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8B7E-5342-456E-90F8-BFB1AE6C3D84}" type="datetimeFigureOut">
              <a:rPr lang="en-US" smtClean="0"/>
              <a:pPr/>
              <a:t>9/23/2015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C939-E2B4-4A36-9AD6-E500D0ECCC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8B7E-5342-456E-90F8-BFB1AE6C3D84}" type="datetimeFigureOut">
              <a:rPr lang="en-US" smtClean="0"/>
              <a:pPr/>
              <a:t>9/23/2015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C939-E2B4-4A36-9AD6-E500D0ECCC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8B7E-5342-456E-90F8-BFB1AE6C3D84}" type="datetimeFigureOut">
              <a:rPr lang="en-US" smtClean="0"/>
              <a:pPr/>
              <a:t>9/23/2015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C939-E2B4-4A36-9AD6-E500D0ECCC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8B7E-5342-456E-90F8-BFB1AE6C3D84}" type="datetimeFigureOut">
              <a:rPr lang="en-US" smtClean="0"/>
              <a:pPr/>
              <a:t>9/23/2015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0EEC939-E2B4-4A36-9AD6-E500D0ECCC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8B7E-5342-456E-90F8-BFB1AE6C3D84}" type="datetimeFigureOut">
              <a:rPr lang="en-US" smtClean="0"/>
              <a:pPr/>
              <a:t>9/23/2015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C939-E2B4-4A36-9AD6-E500D0ECCC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4898B7E-5342-456E-90F8-BFB1AE6C3D84}" type="datetimeFigureOut">
              <a:rPr lang="en-US" smtClean="0"/>
              <a:pPr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0EEC939-E2B4-4A36-9AD6-E500D0ECCC5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dirty="0" smtClean="0"/>
              <a:t>Subject</a:t>
            </a:r>
            <a:r>
              <a:rPr lang="en-US" sz="4400" dirty="0" smtClean="0"/>
              <a:t> Pronouns and the Verb </a:t>
            </a:r>
            <a:r>
              <a:rPr lang="en-US" sz="4400" b="1" i="1" dirty="0" err="1" smtClean="0">
                <a:solidFill>
                  <a:schemeClr val="accent2"/>
                </a:solidFill>
              </a:rPr>
              <a:t>Ser</a:t>
            </a:r>
            <a:endParaRPr lang="en-US" sz="4400" b="1" i="1" dirty="0">
              <a:solidFill>
                <a:schemeClr val="accent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Hecho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: Martha Marshall                      </a:t>
            </a:r>
            <a:r>
              <a:rPr lang="en-US" dirty="0" err="1" smtClean="0"/>
              <a:t>olqp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188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066800"/>
            <a:ext cx="7658100" cy="3505200"/>
          </a:xfrm>
        </p:spPr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  <a:latin typeface="Arial Narrow" pitchFamily="34" charset="0"/>
              </a:rPr>
              <a:t>Ser </a:t>
            </a:r>
            <a:r>
              <a:rPr lang="en-US" dirty="0" smtClean="0">
                <a:latin typeface="Arial Narrow" pitchFamily="34" charset="0"/>
              </a:rPr>
              <a:t>means </a:t>
            </a:r>
            <a:r>
              <a:rPr lang="en-US" i="1" dirty="0" smtClean="0">
                <a:solidFill>
                  <a:schemeClr val="accent3"/>
                </a:solidFill>
                <a:latin typeface="Arial Narrow" pitchFamily="34" charset="0"/>
              </a:rPr>
              <a:t>to be. </a:t>
            </a:r>
            <a:br>
              <a:rPr lang="en-US" i="1" dirty="0" smtClean="0">
                <a:solidFill>
                  <a:schemeClr val="accent3"/>
                </a:solidFill>
                <a:latin typeface="Arial Narrow" pitchFamily="34" charset="0"/>
              </a:rPr>
            </a:br>
            <a:r>
              <a:rPr lang="en-US" dirty="0" smtClean="0">
                <a:latin typeface="Arial Narrow" pitchFamily="34" charset="0"/>
              </a:rPr>
              <a:t>To understand the uses of SER, think of the acronym </a:t>
            </a:r>
            <a:r>
              <a:rPr lang="en-US" b="1" i="1" dirty="0" smtClean="0">
                <a:latin typeface="Arial Narrow" pitchFamily="34" charset="0"/>
              </a:rPr>
              <a:t>d o c t o r</a:t>
            </a:r>
            <a:r>
              <a:rPr lang="en-US" dirty="0" smtClean="0">
                <a:latin typeface="Arial Narrow" pitchFamily="34" charset="0"/>
              </a:rPr>
              <a:t>, which stands for description, occupation, characteristics, time, origin, and religion. </a:t>
            </a:r>
            <a:endParaRPr lang="en-US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35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b="0" dirty="0" smtClean="0"/>
              <a:t>1- </a:t>
            </a:r>
            <a:r>
              <a:rPr lang="en-US" sz="2400" dirty="0" smtClean="0">
                <a:latin typeface="Aharoni" pitchFamily="2" charset="-79"/>
                <a:cs typeface="Aharoni" pitchFamily="2" charset="-79"/>
              </a:rPr>
              <a:t>D</a:t>
            </a:r>
            <a:r>
              <a:rPr lang="en-US" sz="1800" b="0" dirty="0" smtClean="0"/>
              <a:t>escription:</a:t>
            </a:r>
          </a:p>
          <a:p>
            <a:r>
              <a:rPr lang="es-ES" sz="1800" b="0" dirty="0" smtClean="0"/>
              <a:t>    Carlos </a:t>
            </a:r>
            <a:r>
              <a:rPr lang="es-ES" sz="1800" b="0" dirty="0">
                <a:solidFill>
                  <a:schemeClr val="accent2"/>
                </a:solidFill>
              </a:rPr>
              <a:t>es</a:t>
            </a:r>
            <a:r>
              <a:rPr lang="es-ES" sz="1800" b="0" dirty="0"/>
              <a:t> alto (</a:t>
            </a:r>
            <a:r>
              <a:rPr lang="es-ES" sz="1800" b="0" dirty="0" err="1"/>
              <a:t>carlos</a:t>
            </a:r>
            <a:r>
              <a:rPr lang="es-ES" sz="1800" b="0" dirty="0"/>
              <a:t> </a:t>
            </a:r>
            <a:r>
              <a:rPr lang="es-ES" sz="1800" b="0" dirty="0" err="1">
                <a:solidFill>
                  <a:schemeClr val="accent2"/>
                </a:solidFill>
              </a:rPr>
              <a:t>is</a:t>
            </a:r>
            <a:r>
              <a:rPr lang="es-ES" sz="1800" b="0" dirty="0"/>
              <a:t> </a:t>
            </a:r>
            <a:r>
              <a:rPr lang="es-ES" sz="1800" b="0" dirty="0" err="1"/>
              <a:t>tall</a:t>
            </a:r>
            <a:r>
              <a:rPr lang="es-ES" sz="1800" b="0" dirty="0"/>
              <a:t>)</a:t>
            </a:r>
          </a:p>
          <a:p>
            <a:r>
              <a:rPr lang="es-ES" sz="1800" b="0" dirty="0"/>
              <a:t>    </a:t>
            </a:r>
            <a:r>
              <a:rPr lang="es-ES" sz="1800" b="0" dirty="0" smtClean="0"/>
              <a:t>Ellas </a:t>
            </a:r>
            <a:r>
              <a:rPr lang="es-ES" sz="1800" b="0" dirty="0">
                <a:solidFill>
                  <a:schemeClr val="accent2"/>
                </a:solidFill>
              </a:rPr>
              <a:t>son</a:t>
            </a:r>
            <a:r>
              <a:rPr lang="es-ES" sz="1800" b="0" dirty="0"/>
              <a:t> bonitas (</a:t>
            </a:r>
            <a:r>
              <a:rPr lang="es-ES" sz="1800" b="0" dirty="0" err="1"/>
              <a:t>they</a:t>
            </a:r>
            <a:r>
              <a:rPr lang="es-ES" sz="1800" b="0" dirty="0"/>
              <a:t> </a:t>
            </a:r>
            <a:r>
              <a:rPr lang="es-ES" sz="1800" b="0" dirty="0">
                <a:solidFill>
                  <a:schemeClr val="accent2"/>
                </a:solidFill>
              </a:rPr>
              <a:t>are</a:t>
            </a:r>
            <a:r>
              <a:rPr lang="es-ES" sz="1800" b="0" dirty="0"/>
              <a:t> </a:t>
            </a:r>
            <a:r>
              <a:rPr lang="es-ES" sz="1800" b="0" dirty="0" err="1"/>
              <a:t>beautiful</a:t>
            </a:r>
            <a:r>
              <a:rPr lang="es-ES" sz="1800" b="0" dirty="0"/>
              <a:t>))</a:t>
            </a:r>
          </a:p>
          <a:p>
            <a:r>
              <a:rPr lang="es-ES" sz="1800" b="0" dirty="0"/>
              <a:t> </a:t>
            </a:r>
            <a:r>
              <a:rPr lang="es-ES" sz="1800" b="0" dirty="0" smtClean="0"/>
              <a:t>   Pablo </a:t>
            </a:r>
            <a:r>
              <a:rPr lang="es-ES" sz="1800" b="0" dirty="0">
                <a:solidFill>
                  <a:schemeClr val="accent2"/>
                </a:solidFill>
              </a:rPr>
              <a:t>es</a:t>
            </a:r>
            <a:r>
              <a:rPr lang="es-ES" sz="1800" b="0" dirty="0"/>
              <a:t> inteligente (Pablo </a:t>
            </a:r>
            <a:r>
              <a:rPr lang="es-ES" sz="1800" b="0" dirty="0" err="1">
                <a:solidFill>
                  <a:schemeClr val="accent2"/>
                </a:solidFill>
              </a:rPr>
              <a:t>is</a:t>
            </a:r>
            <a:r>
              <a:rPr lang="es-ES" sz="1800" b="0" dirty="0"/>
              <a:t> </a:t>
            </a:r>
            <a:r>
              <a:rPr lang="es-ES" sz="1800" b="0" dirty="0" err="1"/>
              <a:t>intelligent</a:t>
            </a:r>
            <a:r>
              <a:rPr lang="es-ES" sz="1800" b="0" dirty="0"/>
              <a:t>)</a:t>
            </a:r>
          </a:p>
          <a:p>
            <a:r>
              <a:rPr lang="es-ES" sz="1800" b="0" dirty="0"/>
              <a:t>    </a:t>
            </a:r>
            <a:r>
              <a:rPr lang="es-ES" sz="1800" b="0" dirty="0" smtClean="0"/>
              <a:t>Rosa </a:t>
            </a:r>
            <a:r>
              <a:rPr lang="es-ES" sz="1800" b="0" dirty="0">
                <a:solidFill>
                  <a:schemeClr val="accent2"/>
                </a:solidFill>
              </a:rPr>
              <a:t>es</a:t>
            </a:r>
            <a:r>
              <a:rPr lang="es-ES" sz="1800" b="0" dirty="0"/>
              <a:t> amable (Rosa </a:t>
            </a:r>
            <a:r>
              <a:rPr lang="es-ES" sz="1800" b="0" dirty="0" err="1">
                <a:solidFill>
                  <a:schemeClr val="accent2"/>
                </a:solidFill>
              </a:rPr>
              <a:t>is</a:t>
            </a:r>
            <a:r>
              <a:rPr lang="es-ES" sz="1800" b="0" dirty="0">
                <a:solidFill>
                  <a:schemeClr val="accent2"/>
                </a:solidFill>
              </a:rPr>
              <a:t> </a:t>
            </a:r>
            <a:r>
              <a:rPr lang="es-ES" sz="1800" b="0" dirty="0" err="1"/>
              <a:t>kind</a:t>
            </a:r>
            <a:r>
              <a:rPr lang="es-ES" sz="1800" b="0" dirty="0" smtClean="0"/>
              <a:t>)</a:t>
            </a:r>
          </a:p>
          <a:p>
            <a:r>
              <a:rPr lang="es-ES" sz="1800" b="0" dirty="0" smtClean="0"/>
              <a:t>2- </a:t>
            </a:r>
            <a:r>
              <a:rPr lang="es-ES" sz="2400" dirty="0" err="1" smtClean="0">
                <a:latin typeface="Aharoni" pitchFamily="2" charset="-79"/>
                <a:cs typeface="Aharoni" pitchFamily="2" charset="-79"/>
              </a:rPr>
              <a:t>O</a:t>
            </a:r>
            <a:r>
              <a:rPr lang="es-ES" sz="1800" b="0" dirty="0" err="1" smtClean="0"/>
              <a:t>ccupation</a:t>
            </a:r>
            <a:r>
              <a:rPr lang="es-ES" sz="1800" b="0" dirty="0" smtClean="0"/>
              <a:t>:</a:t>
            </a:r>
          </a:p>
          <a:p>
            <a:r>
              <a:rPr lang="es-ES" sz="1800" b="0" dirty="0"/>
              <a:t> </a:t>
            </a:r>
            <a:r>
              <a:rPr lang="es-ES" sz="1800" b="0" dirty="0" smtClean="0"/>
              <a:t>   Yo </a:t>
            </a:r>
            <a:r>
              <a:rPr lang="es-ES" sz="1800" b="0" dirty="0" smtClean="0">
                <a:solidFill>
                  <a:schemeClr val="accent2"/>
                </a:solidFill>
              </a:rPr>
              <a:t>soy </a:t>
            </a:r>
            <a:r>
              <a:rPr lang="es-ES" sz="1800" b="0" dirty="0" smtClean="0"/>
              <a:t>profesora de español ( I </a:t>
            </a:r>
            <a:r>
              <a:rPr lang="es-ES" sz="1800" b="0" dirty="0" smtClean="0">
                <a:solidFill>
                  <a:schemeClr val="accent2"/>
                </a:solidFill>
              </a:rPr>
              <a:t>am</a:t>
            </a:r>
            <a:r>
              <a:rPr lang="es-ES" sz="1800" b="0" dirty="0" smtClean="0"/>
              <a:t> a </a:t>
            </a:r>
            <a:r>
              <a:rPr lang="es-ES" sz="1800" b="0" dirty="0" err="1" smtClean="0"/>
              <a:t>Spanish</a:t>
            </a:r>
            <a:r>
              <a:rPr lang="es-ES" sz="1800" b="0" dirty="0" smtClean="0"/>
              <a:t> </a:t>
            </a:r>
            <a:r>
              <a:rPr lang="es-ES" sz="1800" b="0" dirty="0" err="1" smtClean="0"/>
              <a:t>teacher</a:t>
            </a:r>
            <a:r>
              <a:rPr lang="es-ES" sz="1800" b="0" dirty="0" smtClean="0"/>
              <a:t>)</a:t>
            </a:r>
          </a:p>
          <a:p>
            <a:r>
              <a:rPr lang="es-ES" sz="1800" b="0" dirty="0"/>
              <a:t> </a:t>
            </a:r>
            <a:r>
              <a:rPr lang="es-ES" sz="1800" b="0" dirty="0" smtClean="0"/>
              <a:t>    Ellos </a:t>
            </a:r>
            <a:r>
              <a:rPr lang="es-ES" sz="1800" b="0" dirty="0" smtClean="0">
                <a:solidFill>
                  <a:schemeClr val="accent2"/>
                </a:solidFill>
              </a:rPr>
              <a:t>son</a:t>
            </a:r>
            <a:r>
              <a:rPr lang="es-ES" sz="1800" b="0" dirty="0" smtClean="0"/>
              <a:t> estudiantes (</a:t>
            </a:r>
            <a:r>
              <a:rPr lang="es-ES" sz="1800" b="0" dirty="0" err="1" smtClean="0"/>
              <a:t>they</a:t>
            </a:r>
            <a:r>
              <a:rPr lang="es-ES" sz="1800" b="0" dirty="0" smtClean="0"/>
              <a:t> </a:t>
            </a:r>
            <a:r>
              <a:rPr lang="es-ES" sz="1800" b="0" dirty="0" smtClean="0">
                <a:solidFill>
                  <a:schemeClr val="accent2"/>
                </a:solidFill>
              </a:rPr>
              <a:t>are</a:t>
            </a:r>
            <a:r>
              <a:rPr lang="es-ES" sz="1800" b="0" dirty="0" smtClean="0"/>
              <a:t> </a:t>
            </a:r>
            <a:r>
              <a:rPr lang="es-ES" sz="1800" b="0" dirty="0" err="1" smtClean="0"/>
              <a:t>students</a:t>
            </a:r>
            <a:r>
              <a:rPr lang="es-ES" sz="1800" b="0" dirty="0" smtClean="0"/>
              <a:t>)</a:t>
            </a:r>
          </a:p>
          <a:p>
            <a:r>
              <a:rPr lang="es-ES" sz="1800" b="0" dirty="0"/>
              <a:t> </a:t>
            </a:r>
            <a:r>
              <a:rPr lang="es-ES" sz="1800" b="0" dirty="0" smtClean="0"/>
              <a:t>    Mi padre </a:t>
            </a:r>
            <a:r>
              <a:rPr lang="es-ES" sz="1800" b="0" dirty="0" smtClean="0">
                <a:solidFill>
                  <a:schemeClr val="accent2"/>
                </a:solidFill>
              </a:rPr>
              <a:t>es</a:t>
            </a:r>
            <a:r>
              <a:rPr lang="es-ES" sz="1800" b="0" dirty="0" smtClean="0"/>
              <a:t> ingeniero (</a:t>
            </a:r>
            <a:r>
              <a:rPr lang="es-ES" sz="1800" b="0" dirty="0" err="1" smtClean="0"/>
              <a:t>my</a:t>
            </a:r>
            <a:r>
              <a:rPr lang="es-ES" sz="1800" b="0" dirty="0" smtClean="0"/>
              <a:t> dad </a:t>
            </a:r>
            <a:r>
              <a:rPr lang="es-ES" sz="1800" b="0" dirty="0" err="1" smtClean="0">
                <a:solidFill>
                  <a:schemeClr val="accent2"/>
                </a:solidFill>
              </a:rPr>
              <a:t>is</a:t>
            </a:r>
            <a:r>
              <a:rPr lang="es-ES" sz="1800" b="0" dirty="0" smtClean="0"/>
              <a:t> </a:t>
            </a:r>
            <a:r>
              <a:rPr lang="es-ES" sz="1800" b="0" dirty="0" err="1" smtClean="0"/>
              <a:t>an</a:t>
            </a:r>
            <a:r>
              <a:rPr lang="es-ES" sz="1800" b="0" dirty="0" smtClean="0"/>
              <a:t> </a:t>
            </a:r>
            <a:r>
              <a:rPr lang="es-ES" sz="1800" b="0" dirty="0" err="1" smtClean="0"/>
              <a:t>engineer</a:t>
            </a:r>
            <a:r>
              <a:rPr lang="es-ES" sz="1800" b="0" dirty="0" smtClean="0"/>
              <a:t>)</a:t>
            </a:r>
          </a:p>
          <a:p>
            <a:endParaRPr lang="es-ES" sz="1800" b="0" dirty="0"/>
          </a:p>
          <a:p>
            <a:endParaRPr lang="en-US" sz="1800" b="0" dirty="0"/>
          </a:p>
        </p:txBody>
      </p:sp>
    </p:spTree>
    <p:extLst>
      <p:ext uri="{BB962C8B-B14F-4D97-AF65-F5344CB8AC3E}">
        <p14:creationId xmlns:p14="http://schemas.microsoft.com/office/powerpoint/2010/main" val="3014967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haroni" pitchFamily="2" charset="-79"/>
                <a:cs typeface="Aharoni" pitchFamily="2" charset="-79"/>
              </a:rPr>
              <a:t>C</a:t>
            </a:r>
            <a:r>
              <a:rPr lang="en-US" sz="1800" b="0" dirty="0" smtClean="0"/>
              <a:t>haracteristics:</a:t>
            </a:r>
          </a:p>
          <a:p>
            <a:r>
              <a:rPr lang="en-US" sz="1800" b="0" dirty="0" smtClean="0"/>
              <a:t>Carlos </a:t>
            </a:r>
            <a:r>
              <a:rPr lang="en-US" sz="1800" b="0" dirty="0" err="1" smtClean="0">
                <a:solidFill>
                  <a:schemeClr val="accent2"/>
                </a:solidFill>
              </a:rPr>
              <a:t>es</a:t>
            </a:r>
            <a:r>
              <a:rPr lang="en-US" sz="1800" b="0" dirty="0" smtClean="0">
                <a:solidFill>
                  <a:schemeClr val="accent2"/>
                </a:solidFill>
              </a:rPr>
              <a:t> </a:t>
            </a:r>
            <a:r>
              <a:rPr lang="en-US" sz="1800" b="0" dirty="0" err="1" smtClean="0"/>
              <a:t>inteligente</a:t>
            </a:r>
            <a:r>
              <a:rPr lang="en-US" sz="1800" b="0" dirty="0" smtClean="0"/>
              <a:t> (Carlos </a:t>
            </a:r>
            <a:r>
              <a:rPr lang="en-US" sz="1800" b="0" dirty="0" smtClean="0">
                <a:solidFill>
                  <a:schemeClr val="accent2"/>
                </a:solidFill>
              </a:rPr>
              <a:t>is</a:t>
            </a:r>
            <a:r>
              <a:rPr lang="en-US" sz="1800" b="0" dirty="0" smtClean="0"/>
              <a:t> intelligent)</a:t>
            </a:r>
          </a:p>
          <a:p>
            <a:r>
              <a:rPr lang="en-US" sz="1800" b="0" dirty="0" err="1" smtClean="0"/>
              <a:t>Mi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esposo</a:t>
            </a:r>
            <a:r>
              <a:rPr lang="en-US" sz="1800" b="0" dirty="0" smtClean="0"/>
              <a:t> </a:t>
            </a:r>
            <a:r>
              <a:rPr lang="en-US" sz="1800" b="0" dirty="0" err="1" smtClean="0">
                <a:solidFill>
                  <a:schemeClr val="accent2"/>
                </a:solidFill>
              </a:rPr>
              <a:t>es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cariñoso</a:t>
            </a:r>
            <a:r>
              <a:rPr lang="en-US" sz="1800" b="0" dirty="0" smtClean="0"/>
              <a:t> (my husband </a:t>
            </a:r>
            <a:r>
              <a:rPr lang="en-US" sz="1800" b="0" dirty="0" smtClean="0">
                <a:solidFill>
                  <a:schemeClr val="accent2"/>
                </a:solidFill>
              </a:rPr>
              <a:t>is</a:t>
            </a:r>
            <a:r>
              <a:rPr lang="en-US" sz="1800" b="0" dirty="0" smtClean="0"/>
              <a:t> caring)</a:t>
            </a:r>
          </a:p>
          <a:p>
            <a:r>
              <a:rPr lang="en-US" sz="2400" b="0" dirty="0" smtClean="0">
                <a:latin typeface="Aharoni" pitchFamily="2" charset="-79"/>
                <a:cs typeface="Aharoni" pitchFamily="2" charset="-79"/>
              </a:rPr>
              <a:t>T</a:t>
            </a:r>
            <a:r>
              <a:rPr lang="en-US" sz="1800" b="0" dirty="0" smtClean="0"/>
              <a:t>ime: </a:t>
            </a:r>
            <a:r>
              <a:rPr lang="en-US" sz="1800" b="0" dirty="0"/>
              <a:t>T</a:t>
            </a:r>
            <a:r>
              <a:rPr lang="en-US" sz="1800" b="0" dirty="0" smtClean="0"/>
              <a:t>ime includes days, dates and hours. For hours use </a:t>
            </a:r>
            <a:r>
              <a:rPr lang="en-US" sz="1800" b="0" dirty="0" smtClean="0">
                <a:solidFill>
                  <a:schemeClr val="accent2"/>
                </a:solidFill>
              </a:rPr>
              <a:t>ES</a:t>
            </a:r>
            <a:r>
              <a:rPr lang="en-US" sz="1800" b="0" dirty="0" smtClean="0"/>
              <a:t> for one o’clock or 1:25, 1:45 etc. and use </a:t>
            </a:r>
            <a:r>
              <a:rPr lang="en-US" sz="1800" b="0" dirty="0" smtClean="0">
                <a:solidFill>
                  <a:schemeClr val="accent2"/>
                </a:solidFill>
              </a:rPr>
              <a:t>SON</a:t>
            </a:r>
            <a:r>
              <a:rPr lang="en-US" sz="1800" b="0" dirty="0" smtClean="0"/>
              <a:t> for all other hours.</a:t>
            </a:r>
          </a:p>
          <a:p>
            <a:r>
              <a:rPr lang="en-US" sz="1800" b="0" dirty="0" smtClean="0"/>
              <a:t>Hoy </a:t>
            </a:r>
            <a:r>
              <a:rPr lang="en-US" sz="1800" b="0" dirty="0" err="1" smtClean="0">
                <a:solidFill>
                  <a:schemeClr val="accent2"/>
                </a:solidFill>
              </a:rPr>
              <a:t>es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miércoles</a:t>
            </a:r>
            <a:r>
              <a:rPr lang="en-US" sz="1800" b="0" dirty="0" smtClean="0"/>
              <a:t> (Today </a:t>
            </a:r>
            <a:r>
              <a:rPr lang="en-US" sz="1800" b="0" dirty="0" smtClean="0">
                <a:solidFill>
                  <a:schemeClr val="accent2"/>
                </a:solidFill>
              </a:rPr>
              <a:t>is</a:t>
            </a:r>
            <a:r>
              <a:rPr lang="en-US" sz="1800" b="0" dirty="0" smtClean="0"/>
              <a:t> Wednesday)</a:t>
            </a:r>
          </a:p>
          <a:p>
            <a:r>
              <a:rPr lang="en-US" sz="1800" b="0" dirty="0" smtClean="0">
                <a:solidFill>
                  <a:schemeClr val="accent2"/>
                </a:solidFill>
              </a:rPr>
              <a:t>Son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las</a:t>
            </a:r>
            <a:r>
              <a:rPr lang="en-US" sz="1800" b="0" dirty="0" smtClean="0"/>
              <a:t> 5:25 (It is 5:25)</a:t>
            </a:r>
          </a:p>
          <a:p>
            <a:r>
              <a:rPr lang="en-US" sz="1800" b="0" dirty="0" err="1" smtClean="0">
                <a:solidFill>
                  <a:schemeClr val="accent2"/>
                </a:solidFill>
              </a:rPr>
              <a:t>Es</a:t>
            </a:r>
            <a:r>
              <a:rPr lang="en-US" sz="1800" b="0" dirty="0" smtClean="0"/>
              <a:t> la </a:t>
            </a:r>
            <a:r>
              <a:rPr lang="en-US" sz="1800" b="0" dirty="0" err="1" smtClean="0"/>
              <a:t>una</a:t>
            </a:r>
            <a:r>
              <a:rPr lang="en-US" sz="1800" b="0" dirty="0" smtClean="0"/>
              <a:t> y </a:t>
            </a:r>
            <a:r>
              <a:rPr lang="en-US" sz="1800" b="0" dirty="0" err="1" smtClean="0"/>
              <a:t>treinta</a:t>
            </a:r>
            <a:r>
              <a:rPr lang="en-US" sz="1800" b="0" dirty="0" smtClean="0"/>
              <a:t> (It is 1:30)</a:t>
            </a:r>
          </a:p>
          <a:p>
            <a:endParaRPr lang="en-US" sz="1800" b="0" dirty="0" smtClean="0"/>
          </a:p>
          <a:p>
            <a:endParaRPr lang="en-US" sz="1800" b="0" dirty="0" smtClean="0"/>
          </a:p>
          <a:p>
            <a:endParaRPr lang="en-US" sz="1800" b="0" dirty="0" smtClean="0"/>
          </a:p>
          <a:p>
            <a:endParaRPr lang="en-US" sz="1800" b="0" dirty="0"/>
          </a:p>
        </p:txBody>
      </p:sp>
    </p:spTree>
    <p:extLst>
      <p:ext uri="{BB962C8B-B14F-4D97-AF65-F5344CB8AC3E}">
        <p14:creationId xmlns:p14="http://schemas.microsoft.com/office/powerpoint/2010/main" val="1513374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0" dirty="0" smtClean="0">
                <a:latin typeface="Aharoni" pitchFamily="2" charset="-79"/>
                <a:cs typeface="Aharoni" pitchFamily="2" charset="-79"/>
              </a:rPr>
              <a:t>O</a:t>
            </a:r>
            <a:r>
              <a:rPr lang="en-US" sz="1800" b="0" dirty="0" smtClean="0"/>
              <a:t>rigin:</a:t>
            </a:r>
          </a:p>
          <a:p>
            <a:r>
              <a:rPr lang="en-US" sz="1800" b="0" dirty="0" smtClean="0"/>
              <a:t>The place a person is from.</a:t>
            </a:r>
          </a:p>
          <a:p>
            <a:r>
              <a:rPr lang="en-US" sz="1800" b="0" dirty="0" smtClean="0"/>
              <a:t>El </a:t>
            </a:r>
            <a:r>
              <a:rPr lang="en-US" sz="1800" b="0" dirty="0" err="1" smtClean="0"/>
              <a:t>señor</a:t>
            </a:r>
            <a:r>
              <a:rPr lang="en-US" sz="1800" b="0" dirty="0" smtClean="0"/>
              <a:t> Lopez </a:t>
            </a:r>
            <a:r>
              <a:rPr lang="en-US" sz="1800" b="0" dirty="0" err="1" smtClean="0">
                <a:solidFill>
                  <a:schemeClr val="accent2"/>
                </a:solidFill>
              </a:rPr>
              <a:t>es</a:t>
            </a:r>
            <a:r>
              <a:rPr lang="en-US" sz="1800" b="0" dirty="0" smtClean="0"/>
              <a:t> de </a:t>
            </a:r>
            <a:r>
              <a:rPr lang="en-US" sz="1800" b="0" dirty="0" err="1" smtClean="0"/>
              <a:t>Perú</a:t>
            </a:r>
            <a:r>
              <a:rPr lang="en-US" sz="1800" b="0" dirty="0" smtClean="0"/>
              <a:t>. (Mr. Lopez </a:t>
            </a:r>
            <a:r>
              <a:rPr lang="en-US" sz="1800" b="0" dirty="0" smtClean="0">
                <a:solidFill>
                  <a:schemeClr val="accent2"/>
                </a:solidFill>
              </a:rPr>
              <a:t>is</a:t>
            </a:r>
            <a:r>
              <a:rPr lang="en-US" sz="1800" b="0" dirty="0" smtClean="0"/>
              <a:t> from </a:t>
            </a:r>
            <a:r>
              <a:rPr lang="en-US" sz="1800" b="0" dirty="0" err="1" smtClean="0"/>
              <a:t>Perú</a:t>
            </a:r>
            <a:r>
              <a:rPr lang="en-US" sz="1800" b="0" dirty="0" smtClean="0"/>
              <a:t>)</a:t>
            </a:r>
          </a:p>
          <a:p>
            <a:r>
              <a:rPr lang="en-US" sz="1800" b="0" dirty="0" smtClean="0"/>
              <a:t>Adela </a:t>
            </a:r>
            <a:r>
              <a:rPr lang="en-US" sz="1800" b="0" dirty="0" err="1" smtClean="0">
                <a:solidFill>
                  <a:schemeClr val="accent2"/>
                </a:solidFill>
              </a:rPr>
              <a:t>es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peruana</a:t>
            </a:r>
            <a:r>
              <a:rPr lang="en-US" sz="1800" b="0" dirty="0" smtClean="0"/>
              <a:t>. (Adela </a:t>
            </a:r>
            <a:r>
              <a:rPr lang="en-US" sz="1800" b="0" dirty="0" smtClean="0">
                <a:solidFill>
                  <a:schemeClr val="accent2"/>
                </a:solidFill>
              </a:rPr>
              <a:t>is</a:t>
            </a:r>
            <a:r>
              <a:rPr lang="en-US" sz="1800" b="0" dirty="0" smtClean="0"/>
              <a:t> Peruvian)</a:t>
            </a:r>
          </a:p>
          <a:p>
            <a:r>
              <a:rPr lang="en-US" sz="1800" b="0" dirty="0" smtClean="0"/>
              <a:t>Los </a:t>
            </a:r>
            <a:r>
              <a:rPr lang="en-US" sz="1800" b="0" dirty="0" err="1" smtClean="0"/>
              <a:t>estudiantes</a:t>
            </a:r>
            <a:r>
              <a:rPr lang="en-US" sz="1800" b="0" dirty="0" smtClean="0"/>
              <a:t> </a:t>
            </a:r>
            <a:r>
              <a:rPr lang="en-US" sz="1800" b="0" dirty="0" smtClean="0">
                <a:solidFill>
                  <a:schemeClr val="accent2"/>
                </a:solidFill>
              </a:rPr>
              <a:t>son</a:t>
            </a:r>
            <a:r>
              <a:rPr lang="en-US" sz="1800" b="0" dirty="0" smtClean="0"/>
              <a:t> Americanos (The students </a:t>
            </a:r>
            <a:r>
              <a:rPr lang="en-US" sz="1800" b="0" dirty="0" smtClean="0">
                <a:solidFill>
                  <a:schemeClr val="accent2"/>
                </a:solidFill>
              </a:rPr>
              <a:t>are</a:t>
            </a:r>
            <a:r>
              <a:rPr lang="en-US" sz="1800" b="0" dirty="0" smtClean="0"/>
              <a:t> Americans)</a:t>
            </a:r>
          </a:p>
          <a:p>
            <a:r>
              <a:rPr lang="en-US" sz="2400" b="0" dirty="0" smtClean="0">
                <a:latin typeface="Aharoni" pitchFamily="2" charset="-79"/>
                <a:cs typeface="Aharoni" pitchFamily="2" charset="-79"/>
              </a:rPr>
              <a:t>R</a:t>
            </a:r>
            <a:r>
              <a:rPr lang="en-US" sz="1800" b="0" dirty="0" smtClean="0"/>
              <a:t>eligion:</a:t>
            </a:r>
          </a:p>
          <a:p>
            <a:r>
              <a:rPr lang="en-US" sz="1800" b="0" dirty="0" smtClean="0"/>
              <a:t>Los </a:t>
            </a:r>
            <a:r>
              <a:rPr lang="en-US" sz="1800" b="0" dirty="0" err="1" smtClean="0"/>
              <a:t>estudiantes</a:t>
            </a:r>
            <a:r>
              <a:rPr lang="en-US" sz="1800" b="0" dirty="0" smtClean="0"/>
              <a:t> </a:t>
            </a:r>
            <a:r>
              <a:rPr lang="en-US" sz="1800" b="0" dirty="0" smtClean="0">
                <a:solidFill>
                  <a:schemeClr val="accent2"/>
                </a:solidFill>
              </a:rPr>
              <a:t>son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católicos</a:t>
            </a:r>
            <a:endParaRPr lang="en-US" sz="1800" b="0" dirty="0" smtClean="0"/>
          </a:p>
          <a:p>
            <a:r>
              <a:rPr lang="en-US" sz="1800" b="0" dirty="0" smtClean="0"/>
              <a:t>El </a:t>
            </a:r>
            <a:r>
              <a:rPr lang="en-US" sz="1800" b="0" dirty="0" err="1" smtClean="0">
                <a:solidFill>
                  <a:schemeClr val="accent2"/>
                </a:solidFill>
              </a:rPr>
              <a:t>es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cristiano</a:t>
            </a:r>
            <a:r>
              <a:rPr lang="en-US" sz="1800" b="0" dirty="0" smtClean="0"/>
              <a:t>.</a:t>
            </a:r>
          </a:p>
          <a:p>
            <a:endParaRPr lang="en-US" sz="1800" b="0" dirty="0"/>
          </a:p>
        </p:txBody>
      </p:sp>
    </p:spTree>
    <p:extLst>
      <p:ext uri="{BB962C8B-B14F-4D97-AF65-F5344CB8AC3E}">
        <p14:creationId xmlns:p14="http://schemas.microsoft.com/office/powerpoint/2010/main" val="1520761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6200"/>
            <a:ext cx="7520940" cy="990600"/>
          </a:xfrm>
        </p:spPr>
        <p:txBody>
          <a:bodyPr/>
          <a:lstStyle/>
          <a:p>
            <a:pPr algn="ctr"/>
            <a:r>
              <a:rPr lang="en-US" sz="2400" dirty="0" smtClean="0"/>
              <a:t>Conjugation of the verb </a:t>
            </a:r>
            <a: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SER</a:t>
            </a:r>
            <a:r>
              <a:rPr lang="en-US" sz="2400" dirty="0" smtClean="0"/>
              <a:t> using subject pronouns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     </a:t>
            </a:r>
            <a:r>
              <a:rPr lang="en-US" sz="1800" b="1" dirty="0" smtClean="0">
                <a:latin typeface="Aharoni" pitchFamily="2" charset="-79"/>
                <a:cs typeface="Aharoni" pitchFamily="2" charset="-79"/>
              </a:rPr>
              <a:t>singular</a:t>
            </a:r>
            <a:endParaRPr lang="en-US" sz="1800" b="1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sz="1800" dirty="0" smtClean="0"/>
          </a:p>
          <a:p>
            <a:r>
              <a:rPr lang="en-US" sz="1600" dirty="0" smtClean="0"/>
              <a:t> </a:t>
            </a:r>
            <a:r>
              <a:rPr lang="en-US" sz="1600" dirty="0" err="1">
                <a:solidFill>
                  <a:schemeClr val="accent2"/>
                </a:solidFill>
              </a:rPr>
              <a:t>Y</a:t>
            </a:r>
            <a:r>
              <a:rPr lang="en-US" sz="1600" dirty="0" err="1" smtClean="0">
                <a:solidFill>
                  <a:schemeClr val="accent2"/>
                </a:solidFill>
              </a:rPr>
              <a:t>o</a:t>
            </a:r>
            <a:r>
              <a:rPr lang="en-US" sz="1600" dirty="0" smtClean="0">
                <a:solidFill>
                  <a:schemeClr val="accent2"/>
                </a:solidFill>
              </a:rPr>
              <a:t> </a:t>
            </a:r>
            <a:r>
              <a:rPr lang="en-US" sz="1600" dirty="0" smtClean="0"/>
              <a:t> </a:t>
            </a:r>
            <a:r>
              <a:rPr lang="en-US" sz="16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SOY</a:t>
            </a:r>
            <a:r>
              <a:rPr lang="en-US" sz="1600" dirty="0" smtClean="0"/>
              <a:t>   (I am)</a:t>
            </a:r>
            <a:endParaRPr lang="en-US" sz="1600" dirty="0" smtClean="0"/>
          </a:p>
          <a:p>
            <a:r>
              <a:rPr lang="en-US" sz="1600" dirty="0" smtClean="0"/>
              <a:t> </a:t>
            </a:r>
            <a:r>
              <a:rPr lang="en-US" sz="1600" dirty="0" err="1">
                <a:solidFill>
                  <a:schemeClr val="accent2"/>
                </a:solidFill>
              </a:rPr>
              <a:t>T</a:t>
            </a:r>
            <a:r>
              <a:rPr lang="en-US" sz="1600" dirty="0" err="1" smtClean="0">
                <a:solidFill>
                  <a:schemeClr val="accent2"/>
                </a:solidFill>
              </a:rPr>
              <a:t>ú</a:t>
            </a:r>
            <a:r>
              <a:rPr lang="en-US" sz="1600" dirty="0" smtClean="0">
                <a:solidFill>
                  <a:schemeClr val="accent2"/>
                </a:solidFill>
              </a:rPr>
              <a:t>   </a:t>
            </a:r>
            <a:r>
              <a:rPr lang="en-US" sz="16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ERES </a:t>
            </a:r>
            <a:r>
              <a:rPr lang="en-US" sz="1600" dirty="0" smtClean="0"/>
              <a:t>  (you  are)</a:t>
            </a:r>
            <a:endParaRPr lang="en-US" sz="1600" dirty="0"/>
          </a:p>
          <a:p>
            <a:r>
              <a:rPr lang="en-US" sz="1600" dirty="0" smtClean="0"/>
              <a:t> </a:t>
            </a:r>
            <a:r>
              <a:rPr lang="en-US" sz="1600" dirty="0">
                <a:solidFill>
                  <a:schemeClr val="accent2"/>
                </a:solidFill>
              </a:rPr>
              <a:t>E</a:t>
            </a:r>
            <a:r>
              <a:rPr lang="en-US" sz="1600" dirty="0" smtClean="0">
                <a:solidFill>
                  <a:schemeClr val="accent2"/>
                </a:solidFill>
              </a:rPr>
              <a:t>l</a:t>
            </a:r>
            <a:r>
              <a:rPr lang="en-US" sz="1600" dirty="0" smtClean="0">
                <a:solidFill>
                  <a:schemeClr val="accent2"/>
                </a:solidFill>
              </a:rPr>
              <a:t>, ella, </a:t>
            </a:r>
            <a:r>
              <a:rPr lang="en-US" sz="1600" dirty="0" err="1" smtClean="0">
                <a:solidFill>
                  <a:schemeClr val="accent2"/>
                </a:solidFill>
              </a:rPr>
              <a:t>usted</a:t>
            </a:r>
            <a:r>
              <a:rPr lang="en-US" sz="1600" dirty="0" smtClean="0">
                <a:solidFill>
                  <a:schemeClr val="accent2"/>
                </a:solidFill>
              </a:rPr>
              <a:t> </a:t>
            </a:r>
            <a:r>
              <a:rPr lang="en-US" sz="16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ES</a:t>
            </a:r>
            <a:endParaRPr lang="en-US" sz="16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en-US" sz="1600" dirty="0"/>
              <a:t> </a:t>
            </a:r>
            <a:r>
              <a:rPr lang="en-US" sz="1600" dirty="0" smtClean="0"/>
              <a:t>                   </a:t>
            </a:r>
            <a:r>
              <a:rPr lang="en-US" sz="1600" dirty="0" smtClean="0"/>
              <a:t>(he</a:t>
            </a:r>
            <a:r>
              <a:rPr lang="en-US" sz="1600" dirty="0" smtClean="0"/>
              <a:t>, she</a:t>
            </a:r>
            <a:r>
              <a:rPr lang="en-US" sz="1600" dirty="0"/>
              <a:t>,</a:t>
            </a:r>
            <a:r>
              <a:rPr lang="en-US" sz="1600" dirty="0" smtClean="0"/>
              <a:t> </a:t>
            </a:r>
            <a:r>
              <a:rPr lang="en-US" sz="1600" dirty="0" smtClean="0"/>
              <a:t>you  are)</a:t>
            </a:r>
            <a:endParaRPr lang="en-US" sz="1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b="1" dirty="0" smtClean="0"/>
              <a:t>       </a:t>
            </a:r>
            <a:r>
              <a:rPr lang="en-US" sz="1800" b="1" dirty="0" smtClean="0">
                <a:latin typeface="Aharoni" pitchFamily="2" charset="-79"/>
                <a:cs typeface="Aharoni" pitchFamily="2" charset="-79"/>
              </a:rPr>
              <a:t>Plural</a:t>
            </a:r>
            <a:endParaRPr lang="en-US" sz="1800" b="1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endParaRPr lang="en-US" sz="2000" dirty="0" smtClean="0"/>
          </a:p>
          <a:p>
            <a:r>
              <a:rPr lang="en-US" sz="2000" dirty="0" smtClean="0"/>
              <a:t>  </a:t>
            </a:r>
            <a:r>
              <a:rPr lang="en-US" sz="2000" dirty="0" err="1" smtClean="0">
                <a:solidFill>
                  <a:schemeClr val="accent2"/>
                </a:solidFill>
              </a:rPr>
              <a:t>nosotros</a:t>
            </a:r>
            <a:r>
              <a:rPr lang="en-US" sz="2000" dirty="0" smtClean="0">
                <a:solidFill>
                  <a:schemeClr val="accent2"/>
                </a:solidFill>
              </a:rPr>
              <a:t> </a:t>
            </a:r>
            <a:r>
              <a:rPr lang="en-US" sz="2000" dirty="0"/>
              <a:t> </a:t>
            </a:r>
            <a:r>
              <a:rPr lang="en-US" sz="2000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somos</a:t>
            </a:r>
            <a:r>
              <a:rPr lang="en-US" sz="2000" dirty="0" smtClean="0"/>
              <a:t>  (we are)</a:t>
            </a:r>
            <a:endParaRPr lang="en-US" sz="2000" dirty="0" smtClean="0"/>
          </a:p>
          <a:p>
            <a:r>
              <a:rPr lang="en-US" sz="2000" dirty="0"/>
              <a:t> </a:t>
            </a:r>
            <a:r>
              <a:rPr lang="en-US" sz="2000" dirty="0" smtClean="0"/>
              <a:t> </a:t>
            </a:r>
            <a:r>
              <a:rPr lang="en-US" sz="2000" dirty="0" err="1" smtClean="0">
                <a:solidFill>
                  <a:schemeClr val="accent2"/>
                </a:solidFill>
              </a:rPr>
              <a:t>vosotros</a:t>
            </a:r>
            <a:r>
              <a:rPr lang="en-US" sz="2000" dirty="0" smtClean="0">
                <a:solidFill>
                  <a:schemeClr val="accent2"/>
                </a:solidFill>
              </a:rPr>
              <a:t> </a:t>
            </a:r>
            <a:r>
              <a:rPr lang="en-US" sz="2000" dirty="0" smtClean="0"/>
              <a:t>  </a:t>
            </a:r>
            <a:r>
              <a:rPr lang="en-US" sz="2000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sois</a:t>
            </a:r>
            <a:r>
              <a:rPr lang="en-US" sz="2000" dirty="0" smtClean="0"/>
              <a:t> (you all are)</a:t>
            </a:r>
            <a:endParaRPr lang="en-US" sz="2000" dirty="0" smtClean="0"/>
          </a:p>
          <a:p>
            <a:r>
              <a:rPr lang="en-US" sz="2000" dirty="0"/>
              <a:t> </a:t>
            </a:r>
            <a:r>
              <a:rPr lang="en-US" sz="2000" dirty="0" smtClean="0"/>
              <a:t> </a:t>
            </a:r>
            <a:r>
              <a:rPr lang="en-US" sz="2000" dirty="0" err="1" smtClean="0">
                <a:solidFill>
                  <a:schemeClr val="accent2"/>
                </a:solidFill>
              </a:rPr>
              <a:t>ellos</a:t>
            </a:r>
            <a:r>
              <a:rPr lang="en-US" sz="2000" dirty="0" smtClean="0">
                <a:solidFill>
                  <a:schemeClr val="accent2"/>
                </a:solidFill>
              </a:rPr>
              <a:t>, ellas, </a:t>
            </a:r>
            <a:r>
              <a:rPr lang="en-US" sz="2000" dirty="0" err="1" smtClean="0">
                <a:solidFill>
                  <a:schemeClr val="accent2"/>
                </a:solidFill>
              </a:rPr>
              <a:t>ustedes</a:t>
            </a:r>
            <a:r>
              <a:rPr lang="en-US" sz="2000" dirty="0" smtClean="0">
                <a:solidFill>
                  <a:schemeClr val="accent2"/>
                </a:solidFill>
              </a:rPr>
              <a:t> </a:t>
            </a:r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son</a:t>
            </a:r>
            <a:endParaRPr lang="en-U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en-US" sz="2000" dirty="0"/>
              <a:t> </a:t>
            </a:r>
            <a:r>
              <a:rPr lang="en-US" sz="2000" dirty="0" smtClean="0"/>
              <a:t>           </a:t>
            </a:r>
            <a:r>
              <a:rPr lang="en-US" sz="2000" dirty="0" smtClean="0"/>
              <a:t>(They , You all are)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49456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/>
            <a:r>
              <a:rPr lang="en-US" sz="3600" dirty="0" smtClean="0"/>
              <a:t>Singular</a:t>
            </a:r>
          </a:p>
          <a:p>
            <a:r>
              <a:rPr lang="en-US" sz="2400" dirty="0" smtClean="0"/>
              <a:t>    </a:t>
            </a:r>
            <a:r>
              <a:rPr lang="en-US" sz="3000" dirty="0" smtClean="0"/>
              <a:t>Use </a:t>
            </a:r>
            <a:r>
              <a:rPr lang="en-US" sz="3000" dirty="0" smtClean="0">
                <a:solidFill>
                  <a:schemeClr val="accent2"/>
                </a:solidFill>
              </a:rPr>
              <a:t>tú </a:t>
            </a:r>
            <a:r>
              <a:rPr lang="en-US" sz="3000" dirty="0" smtClean="0">
                <a:solidFill>
                  <a:schemeClr val="tx2"/>
                </a:solidFill>
              </a:rPr>
              <a:t>with:</a:t>
            </a:r>
          </a:p>
          <a:p>
            <a:pPr>
              <a:buFontTx/>
              <a:buChar char="-"/>
            </a:pPr>
            <a:r>
              <a:rPr lang="en-US" sz="3000" dirty="0" smtClean="0">
                <a:solidFill>
                  <a:schemeClr val="tx2"/>
                </a:solidFill>
              </a:rPr>
              <a:t>a friend</a:t>
            </a:r>
          </a:p>
          <a:p>
            <a:pPr>
              <a:buFontTx/>
              <a:buChar char="-"/>
            </a:pPr>
            <a:r>
              <a:rPr lang="en-US" sz="3000" dirty="0" smtClean="0">
                <a:solidFill>
                  <a:schemeClr val="tx2"/>
                </a:solidFill>
              </a:rPr>
              <a:t>A family member</a:t>
            </a:r>
          </a:p>
          <a:p>
            <a:pPr>
              <a:buFontTx/>
              <a:buChar char="-"/>
            </a:pPr>
            <a:r>
              <a:rPr lang="en-US" sz="3000" dirty="0" smtClean="0">
                <a:solidFill>
                  <a:schemeClr val="tx2"/>
                </a:solidFill>
              </a:rPr>
              <a:t>Someone younger</a:t>
            </a:r>
          </a:p>
          <a:p>
            <a:pPr marL="0" indent="0"/>
            <a:r>
              <a:rPr lang="en-US" sz="3000" dirty="0" smtClean="0">
                <a:solidFill>
                  <a:schemeClr val="tx2"/>
                </a:solidFill>
              </a:rPr>
              <a:t>     Use </a:t>
            </a:r>
            <a:r>
              <a:rPr lang="en-US" sz="3000" dirty="0" smtClean="0">
                <a:solidFill>
                  <a:schemeClr val="accent2"/>
                </a:solidFill>
              </a:rPr>
              <a:t>usted </a:t>
            </a:r>
            <a:r>
              <a:rPr lang="en-US" sz="3000" dirty="0" smtClean="0">
                <a:solidFill>
                  <a:schemeClr val="tx2"/>
                </a:solidFill>
              </a:rPr>
              <a:t>with:</a:t>
            </a:r>
          </a:p>
          <a:p>
            <a:pPr>
              <a:buFontTx/>
              <a:buChar char="-"/>
            </a:pPr>
            <a:r>
              <a:rPr lang="en-US" sz="3000" dirty="0" smtClean="0">
                <a:solidFill>
                  <a:schemeClr val="tx2"/>
                </a:solidFill>
              </a:rPr>
              <a:t>a person you don’t know</a:t>
            </a:r>
          </a:p>
          <a:p>
            <a:pPr>
              <a:buFontTx/>
              <a:buChar char="-"/>
            </a:pPr>
            <a:r>
              <a:rPr lang="en-US" sz="3000" dirty="0" smtClean="0">
                <a:solidFill>
                  <a:schemeClr val="tx2"/>
                </a:solidFill>
              </a:rPr>
              <a:t>Someone older</a:t>
            </a:r>
          </a:p>
          <a:p>
            <a:pPr>
              <a:buFontTx/>
              <a:buChar char="-"/>
            </a:pPr>
            <a:r>
              <a:rPr lang="en-US" sz="3000" dirty="0" smtClean="0">
                <a:solidFill>
                  <a:schemeClr val="tx2"/>
                </a:solidFill>
              </a:rPr>
              <a:t>Someone for whom you want to show respect</a:t>
            </a:r>
            <a:r>
              <a:rPr lang="en-US" sz="3000" b="0" dirty="0" smtClean="0">
                <a:solidFill>
                  <a:schemeClr val="tx2"/>
                </a:solidFill>
              </a:rPr>
              <a:t>.</a:t>
            </a:r>
            <a:endParaRPr lang="en-US" sz="3000" b="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58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/>
              <a:t>Plural</a:t>
            </a:r>
          </a:p>
          <a:p>
            <a:pPr>
              <a:buFontTx/>
              <a:buChar char="-"/>
            </a:pPr>
            <a:r>
              <a:rPr lang="en-US" sz="2400" dirty="0" smtClean="0"/>
              <a:t>Use </a:t>
            </a:r>
            <a:r>
              <a:rPr lang="en-US" sz="2400" dirty="0" smtClean="0">
                <a:solidFill>
                  <a:schemeClr val="accent2"/>
                </a:solidFill>
              </a:rPr>
              <a:t>vosotros</a:t>
            </a:r>
            <a:r>
              <a:rPr lang="en-US" sz="2400" dirty="0" smtClean="0"/>
              <a:t> (as) with friends, family and younger people only in Spain.</a:t>
            </a:r>
          </a:p>
          <a:p>
            <a:pPr>
              <a:buFontTx/>
              <a:buChar char="-"/>
            </a:pPr>
            <a:r>
              <a:rPr lang="en-US" sz="2400" dirty="0" smtClean="0"/>
              <a:t>Use </a:t>
            </a:r>
            <a:r>
              <a:rPr lang="en-US" sz="2400" dirty="0" smtClean="0">
                <a:solidFill>
                  <a:schemeClr val="accent2"/>
                </a:solidFill>
              </a:rPr>
              <a:t>ustedes</a:t>
            </a:r>
            <a:r>
              <a:rPr lang="en-US" sz="2400" dirty="0" smtClean="0"/>
              <a:t> with people you don’t know, older people, and people for whom you want to show respect.</a:t>
            </a:r>
          </a:p>
          <a:p>
            <a:pPr>
              <a:buFontTx/>
              <a:buChar char="-"/>
            </a:pPr>
            <a:r>
              <a:rPr lang="en-US" sz="2400" dirty="0" smtClean="0"/>
              <a:t>Use </a:t>
            </a:r>
            <a:r>
              <a:rPr lang="en-US" sz="2400" dirty="0" smtClean="0">
                <a:solidFill>
                  <a:schemeClr val="accent2"/>
                </a:solidFill>
              </a:rPr>
              <a:t>nosotras, vosotras </a:t>
            </a:r>
            <a:r>
              <a:rPr lang="en-US" sz="2400" dirty="0" smtClean="0"/>
              <a:t>and </a:t>
            </a:r>
            <a:r>
              <a:rPr lang="en-US" sz="2400" dirty="0" smtClean="0">
                <a:solidFill>
                  <a:schemeClr val="accent2"/>
                </a:solidFill>
              </a:rPr>
              <a:t>ellas</a:t>
            </a:r>
            <a:r>
              <a:rPr lang="en-US" sz="2400" dirty="0" smtClean="0"/>
              <a:t> when all people you are talking about are female.</a:t>
            </a:r>
          </a:p>
          <a:p>
            <a:pPr>
              <a:buFontTx/>
              <a:buChar char="-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6330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672</TotalTime>
  <Words>383</Words>
  <Application>Microsoft Office PowerPoint</Application>
  <PresentationFormat>On-screen Show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Angles</vt:lpstr>
      <vt:lpstr>Subject Pronouns and the Verb Ser</vt:lpstr>
      <vt:lpstr>Ser means to be.  To understand the uses of SER, think of the acronym d o c t o r, which stands for description, occupation, characteristics, time, origin, and religion. </vt:lpstr>
      <vt:lpstr>PowerPoint Presentation</vt:lpstr>
      <vt:lpstr>PowerPoint Presentation</vt:lpstr>
      <vt:lpstr>PowerPoint Presentation</vt:lpstr>
      <vt:lpstr>Conjugation of the verb SER using subject pronouns </vt:lpstr>
      <vt:lpstr>PowerPoint Presentation</vt:lpstr>
      <vt:lpstr>PowerPoint Presentation</vt:lpstr>
    </vt:vector>
  </TitlesOfParts>
  <Company>Our Lady Queen of Peace Catholic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Subject Pronouns and the Verb Ser</dc:title>
  <dc:creator>Martha Marshall</dc:creator>
  <cp:lastModifiedBy>Martha Marshall</cp:lastModifiedBy>
  <cp:revision>38</cp:revision>
  <dcterms:created xsi:type="dcterms:W3CDTF">2015-09-18T14:05:31Z</dcterms:created>
  <dcterms:modified xsi:type="dcterms:W3CDTF">2015-09-23T19:59:18Z</dcterms:modified>
</cp:coreProperties>
</file>