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5E2E2-D86B-4272-AD9C-A4DC57F0372C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38585-9C3D-4C5E-BCF9-2B9DEBF7FC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0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B3AA5DC-087E-4FE5-96A2-00F5E6B99D19}" type="datetimeFigureOut">
              <a:rPr lang="en-US" smtClean="0"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FAEF9E-C087-409D-87F0-3E85BFBA5CC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latin typeface="Berlin Sans FB" pitchFamily="34" charset="0"/>
              </a:rPr>
              <a:t>The Verb Estar</a:t>
            </a:r>
            <a:endParaRPr lang="en-US" sz="6600" dirty="0">
              <a:latin typeface="Berlin Sans FB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M.Marshall</a:t>
            </a:r>
            <a:endParaRPr lang="en-US" dirty="0" smtClean="0"/>
          </a:p>
          <a:p>
            <a:r>
              <a:rPr lang="en-US" dirty="0" smtClean="0"/>
              <a:t>OLQP</a:t>
            </a:r>
            <a:endParaRPr lang="en-US" dirty="0"/>
          </a:p>
        </p:txBody>
      </p:sp>
      <p:pic>
        <p:nvPicPr>
          <p:cNvPr id="1026" name="Picture 2" descr="C:\Users\mmarshall\AppData\Local\Microsoft\Windows\Temporary Internet Files\Content.IE5\A3RDIJZT\carita_feliz_ok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495800"/>
            <a:ext cx="1285874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927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Conjugation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Berlin Sans FB" pitchFamily="34" charset="0"/>
              </a:rPr>
              <a:t>Singular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latin typeface="Berlin Sans FB" pitchFamily="34" charset="0"/>
              </a:rPr>
              <a:t>Yo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Estoy</a:t>
            </a:r>
            <a:r>
              <a:rPr lang="en-US" dirty="0" smtClean="0">
                <a:latin typeface="Berlin Sans FB" pitchFamily="34" charset="0"/>
              </a:rPr>
              <a:t> (I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am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Tú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Estás</a:t>
            </a:r>
            <a:r>
              <a:rPr lang="en-US" dirty="0" smtClean="0">
                <a:latin typeface="Berlin Sans FB" pitchFamily="34" charset="0"/>
              </a:rPr>
              <a:t> (You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smtClean="0">
                <a:latin typeface="Berlin Sans FB" pitchFamily="34" charset="0"/>
              </a:rPr>
              <a:t>El, </a:t>
            </a:r>
            <a:r>
              <a:rPr lang="en-US" dirty="0" err="1" smtClean="0">
                <a:latin typeface="Berlin Sans FB" pitchFamily="34" charset="0"/>
              </a:rPr>
              <a:t>ella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</a:t>
            </a:r>
            <a:endParaRPr lang="en-US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</a:t>
            </a:r>
            <a:r>
              <a:rPr lang="en-US" dirty="0" err="1" smtClean="0">
                <a:latin typeface="Berlin Sans FB" pitchFamily="34" charset="0"/>
              </a:rPr>
              <a:t>He,she,you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>
                <a:latin typeface="Berlin Sans FB Demi" pitchFamily="34" charset="0"/>
              </a:rPr>
              <a:t>    </a:t>
            </a:r>
            <a:r>
              <a:rPr lang="en-US" dirty="0" smtClean="0">
                <a:latin typeface="Berlin Sans FB" pitchFamily="34" charset="0"/>
              </a:rPr>
              <a:t>Plural Form</a:t>
            </a:r>
            <a:endParaRPr lang="en-US" dirty="0">
              <a:latin typeface="Berlin Sans FB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Berlin Sans FB" pitchFamily="34" charset="0"/>
              </a:rPr>
              <a:t>Nosotros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estamos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US" dirty="0" smtClean="0">
                <a:latin typeface="Berlin Sans FB" pitchFamily="34" charset="0"/>
              </a:rPr>
              <a:t>(We are)</a:t>
            </a:r>
          </a:p>
          <a:p>
            <a:r>
              <a:rPr lang="en-US" dirty="0" err="1" smtClean="0">
                <a:latin typeface="Berlin Sans FB" pitchFamily="34" charset="0"/>
              </a:rPr>
              <a:t>Vosotros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Estáis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</a:p>
          <a:p>
            <a:pPr marL="68580" indent="0">
              <a:buNone/>
            </a:pPr>
            <a:r>
              <a:rPr lang="en-US" dirty="0" smtClean="0">
                <a:latin typeface="Berlin Sans FB" pitchFamily="34" charset="0"/>
              </a:rPr>
              <a:t>    (You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</a:t>
            </a:r>
            <a:r>
              <a:rPr lang="en-US" dirty="0" smtClean="0">
                <a:latin typeface="Berlin Sans FB" pitchFamily="34" charset="0"/>
              </a:rPr>
              <a:t>)</a:t>
            </a:r>
          </a:p>
          <a:p>
            <a:r>
              <a:rPr lang="en-US" dirty="0" err="1" smtClean="0">
                <a:latin typeface="Berlin Sans FB" pitchFamily="34" charset="0"/>
              </a:rPr>
              <a:t>Ellos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ellas</a:t>
            </a:r>
            <a:r>
              <a:rPr lang="en-US" dirty="0" smtClean="0">
                <a:latin typeface="Berlin Sans FB" pitchFamily="34" charset="0"/>
              </a:rPr>
              <a:t>, </a:t>
            </a:r>
            <a:r>
              <a:rPr lang="en-US" dirty="0" err="1" smtClean="0">
                <a:latin typeface="Berlin Sans FB" pitchFamily="34" charset="0"/>
              </a:rPr>
              <a:t>ustedes</a:t>
            </a:r>
            <a:r>
              <a:rPr lang="en-US" dirty="0" smtClean="0">
                <a:latin typeface="Berlin Sans FB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Berlin Sans FB" pitchFamily="34" charset="0"/>
              </a:rPr>
              <a:t>están</a:t>
            </a:r>
            <a:r>
              <a:rPr lang="en-US" dirty="0" smtClean="0">
                <a:latin typeface="Berlin Sans FB" pitchFamily="34" charset="0"/>
              </a:rPr>
              <a:t> (They, You all </a:t>
            </a:r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are)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98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14400" y="2438400"/>
            <a:ext cx="7024744" cy="11430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Berlin Sans FB" pitchFamily="34" charset="0"/>
              </a:rPr>
              <a:t/>
            </a:r>
            <a:br>
              <a:rPr lang="en-US" sz="4800" dirty="0" smtClean="0">
                <a:latin typeface="Berlin Sans FB" pitchFamily="34" charset="0"/>
              </a:rPr>
            </a:br>
            <a:r>
              <a:rPr lang="en-US" sz="4800" dirty="0">
                <a:latin typeface="Berlin Sans FB" pitchFamily="34" charset="0"/>
              </a:rPr>
              <a:t/>
            </a:r>
            <a:br>
              <a:rPr lang="en-US" sz="4800" dirty="0">
                <a:latin typeface="Berlin Sans FB" pitchFamily="34" charset="0"/>
              </a:rPr>
            </a:br>
            <a:r>
              <a:rPr lang="en-US" sz="4800" dirty="0" smtClean="0">
                <a:latin typeface="Berlin Sans FB" pitchFamily="34" charset="0"/>
              </a:rPr>
              <a:t>The verb Estar is an irregular verb and we use it in temporary situations.</a:t>
            </a:r>
            <a:br>
              <a:rPr lang="en-US" sz="4800" dirty="0" smtClean="0">
                <a:latin typeface="Berlin Sans FB" pitchFamily="34" charset="0"/>
              </a:rPr>
            </a:br>
            <a:endParaRPr lang="en-US" sz="4800" dirty="0"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445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Berlin Sans FB Demi" pitchFamily="34" charset="0"/>
              </a:rPr>
              <a:t>Uses of Estar</a:t>
            </a:r>
            <a:endParaRPr lang="en-US" dirty="0">
              <a:latin typeface="Berlin Sans FB Dem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Berlin Sans FB" pitchFamily="34" charset="0"/>
              </a:rPr>
              <a:t>We use the verb ESTAR when we want to express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r>
              <a:rPr lang="en-US" sz="3600" dirty="0" smtClean="0">
                <a:latin typeface="Berlin Sans FB" pitchFamily="34" charset="0"/>
              </a:rPr>
              <a:t> and </a:t>
            </a:r>
            <a:r>
              <a:rPr lang="en-US" sz="3600" dirty="0" smtClean="0">
                <a:solidFill>
                  <a:srgbClr val="FF0000"/>
                </a:solidFill>
                <a:latin typeface="Berlin Sans FB" pitchFamily="34" charset="0"/>
              </a:rPr>
              <a:t>condition.</a:t>
            </a:r>
            <a:endParaRPr lang="en-US" sz="3600" dirty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49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Location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286000"/>
            <a:ext cx="6777317" cy="350897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Los </a:t>
            </a:r>
            <a:r>
              <a:rPr lang="en-US" dirty="0" err="1" smtClean="0"/>
              <a:t>niños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están</a:t>
            </a:r>
            <a:r>
              <a:rPr lang="en-US" dirty="0" smtClean="0"/>
              <a:t> en el </a:t>
            </a:r>
            <a:r>
              <a:rPr lang="en-US" dirty="0" err="1" smtClean="0"/>
              <a:t>parque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 The children </a:t>
            </a:r>
            <a:r>
              <a:rPr lang="en-US" dirty="0" smtClean="0">
                <a:solidFill>
                  <a:srgbClr val="FF0000"/>
                </a:solidFill>
              </a:rPr>
              <a:t>are </a:t>
            </a:r>
            <a:r>
              <a:rPr lang="en-US" dirty="0" smtClean="0"/>
              <a:t>in the park.</a:t>
            </a:r>
          </a:p>
          <a:p>
            <a:endParaRPr lang="en-US" dirty="0" smtClean="0"/>
          </a:p>
          <a:p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FF0000"/>
                </a:solidFill>
              </a:rPr>
              <a:t>está</a:t>
            </a:r>
            <a:r>
              <a:rPr lang="en-US" dirty="0" smtClean="0"/>
              <a:t> </a:t>
            </a:r>
            <a:r>
              <a:rPr lang="en-US" dirty="0" err="1" smtClean="0"/>
              <a:t>debajo</a:t>
            </a:r>
            <a:r>
              <a:rPr lang="en-US" dirty="0" smtClean="0"/>
              <a:t> de la mesa</a:t>
            </a:r>
          </a:p>
          <a:p>
            <a:pPr marL="68580" indent="0">
              <a:buNone/>
            </a:pPr>
            <a:r>
              <a:rPr lang="en-US" dirty="0" smtClean="0"/>
              <a:t>    The girl </a:t>
            </a:r>
            <a:r>
              <a:rPr lang="en-US" dirty="0" smtClean="0">
                <a:solidFill>
                  <a:srgbClr val="FF0000"/>
                </a:solidFill>
              </a:rPr>
              <a:t>is</a:t>
            </a:r>
            <a:r>
              <a:rPr lang="en-US" dirty="0" smtClean="0"/>
              <a:t> under the table.</a:t>
            </a:r>
          </a:p>
          <a:p>
            <a:endParaRPr lang="en-US" dirty="0"/>
          </a:p>
          <a:p>
            <a:r>
              <a:rPr lang="en-US" dirty="0" smtClean="0"/>
              <a:t>El </a:t>
            </a:r>
            <a:r>
              <a:rPr lang="en-US" dirty="0" err="1" smtClean="0"/>
              <a:t>elefante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encima</a:t>
            </a:r>
            <a:r>
              <a:rPr lang="en-US" dirty="0" smtClean="0"/>
              <a:t> de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pelota</a:t>
            </a:r>
            <a:endParaRPr lang="en-US" dirty="0" smtClean="0"/>
          </a:p>
          <a:p>
            <a:r>
              <a:rPr lang="en-US" dirty="0" smtClean="0"/>
              <a:t>The elephant is on a ball.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124200"/>
            <a:ext cx="120729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 descr="C:\Users\mmarshall\AppData\Local\Microsoft\Windows\Temporary Internet Files\Content.IE5\A3RDIJZT\9707988-playground-cartoon-illustration-of-a-black-boy-and-a-caucasian-girl-playing-together-at-the-park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199" y="1828800"/>
            <a:ext cx="15240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mmarshall\Desktop\contentItem-4346352-28899589-5sgfwwmwy9cgd-o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068" y="4648198"/>
            <a:ext cx="1582340" cy="120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268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erlin Sans FB" pitchFamily="34" charset="0"/>
              </a:rPr>
              <a:t>Condition</a:t>
            </a:r>
            <a:endParaRPr lang="en-US" dirty="0">
              <a:solidFill>
                <a:srgbClr val="FF0000"/>
              </a:solidFill>
              <a:latin typeface="Berlin Sans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La </a:t>
            </a:r>
            <a:r>
              <a:rPr lang="en-US" dirty="0" err="1" smtClean="0"/>
              <a:t>niña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llorando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 The girl is crying. 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 El </a:t>
            </a:r>
            <a:r>
              <a:rPr lang="en-US" dirty="0" err="1" smtClean="0"/>
              <a:t>señor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triste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The man is sad.</a:t>
            </a:r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Mi</a:t>
            </a:r>
            <a:r>
              <a:rPr lang="en-US" dirty="0" smtClean="0"/>
              <a:t> </a:t>
            </a:r>
            <a:r>
              <a:rPr lang="en-US" dirty="0" err="1" smtClean="0"/>
              <a:t>mamá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enferma</a:t>
            </a:r>
            <a:r>
              <a:rPr lang="en-US" dirty="0" smtClean="0"/>
              <a:t>.</a:t>
            </a:r>
          </a:p>
          <a:p>
            <a:pPr marL="68580" indent="0">
              <a:buNone/>
            </a:pPr>
            <a:r>
              <a:rPr lang="en-US" dirty="0" smtClean="0"/>
              <a:t>   My mom is sick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3074" name="Picture 2" descr="C:\Users\mmarshall\AppData\Local\Microsoft\Windows\Temporary Internet Files\Content.IE5\A3RDIJZT\dibujo-nina-llorando-e1349342501778_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81200"/>
            <a:ext cx="1524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mmarshall\AppData\Local\Microsoft\Windows\Temporary Internet Files\Content.IE5\H9D2WSVP\Bald-man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6102" y="3276600"/>
            <a:ext cx="1676401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C:\Users\mmarshall\AppData\Local\Microsoft\Windows\Temporary Internet Files\Content.IE5\A3RDIJZT\701307r1q03koff3[1]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378" y="4301067"/>
            <a:ext cx="2219325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35549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71</TotalTime>
  <Words>159</Words>
  <Application>Microsoft Office PowerPoint</Application>
  <PresentationFormat>On-screen Show (4:3)</PresentationFormat>
  <Paragraphs>33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The Verb Estar</vt:lpstr>
      <vt:lpstr>Conjugation of Estar</vt:lpstr>
      <vt:lpstr>  The verb Estar is an irregular verb and we use it in temporary situations. </vt:lpstr>
      <vt:lpstr>Uses of Estar</vt:lpstr>
      <vt:lpstr>Location</vt:lpstr>
      <vt:lpstr>Condition</vt:lpstr>
    </vt:vector>
  </TitlesOfParts>
  <Company>Our Lady Queen of Peace Catholic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Verb Estar</dc:title>
  <dc:creator>Martha Marshall</dc:creator>
  <cp:lastModifiedBy>Martha Marshall</cp:lastModifiedBy>
  <cp:revision>13</cp:revision>
  <dcterms:created xsi:type="dcterms:W3CDTF">2016-01-11T20:32:11Z</dcterms:created>
  <dcterms:modified xsi:type="dcterms:W3CDTF">2016-11-15T21:51:35Z</dcterms:modified>
</cp:coreProperties>
</file>