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7" r:id="rId8"/>
    <p:sldId id="262" r:id="rId9"/>
    <p:sldId id="263" r:id="rId10"/>
    <p:sldId id="264" r:id="rId11"/>
    <p:sldId id="265" r:id="rId12"/>
    <p:sldId id="266" r:id="rId13"/>
    <p:sldId id="284" r:id="rId14"/>
    <p:sldId id="267" r:id="rId15"/>
    <p:sldId id="285" r:id="rId16"/>
    <p:sldId id="286"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8" r:id="rId30"/>
    <p:sldId id="289" r:id="rId31"/>
    <p:sldId id="290" r:id="rId32"/>
    <p:sldId id="291" r:id="rId33"/>
    <p:sldId id="292" r:id="rId34"/>
    <p:sldId id="293" r:id="rId35"/>
    <p:sldId id="294" r:id="rId36"/>
    <p:sldId id="295" r:id="rId37"/>
    <p:sldId id="280" r:id="rId38"/>
    <p:sldId id="283" r:id="rId39"/>
    <p:sldId id="281" r:id="rId40"/>
    <p:sldId id="28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94660"/>
  </p:normalViewPr>
  <p:slideViewPr>
    <p:cSldViewPr>
      <p:cViewPr>
        <p:scale>
          <a:sx n="75" d="100"/>
          <a:sy n="75" d="100"/>
        </p:scale>
        <p:origin x="-1950"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C8E72-2F57-4B4A-B140-C65F629B567A}"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45717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C8E72-2F57-4B4A-B140-C65F629B567A}"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96017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C8E72-2F57-4B4A-B140-C65F629B567A}"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342889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C8E72-2F57-4B4A-B140-C65F629B567A}"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320336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C8E72-2F57-4B4A-B140-C65F629B567A}"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293229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C8E72-2F57-4B4A-B140-C65F629B567A}"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33531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C8E72-2F57-4B4A-B140-C65F629B567A}"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135985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6C8E72-2F57-4B4A-B140-C65F629B567A}"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328380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C8E72-2F57-4B4A-B140-C65F629B567A}"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289028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C8E72-2F57-4B4A-B140-C65F629B567A}"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12872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C8E72-2F57-4B4A-B140-C65F629B567A}"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8E72A-1683-4187-B5A2-5219AEB2D5EE}" type="slidenum">
              <a:rPr lang="en-US" smtClean="0"/>
              <a:t>‹#›</a:t>
            </a:fld>
            <a:endParaRPr lang="en-US"/>
          </a:p>
        </p:txBody>
      </p:sp>
    </p:spTree>
    <p:extLst>
      <p:ext uri="{BB962C8B-B14F-4D97-AF65-F5344CB8AC3E}">
        <p14:creationId xmlns:p14="http://schemas.microsoft.com/office/powerpoint/2010/main" val="351577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C8E72-2F57-4B4A-B140-C65F629B567A}" type="datetimeFigureOut">
              <a:rPr lang="en-US" smtClean="0"/>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8E72A-1683-4187-B5A2-5219AEB2D5EE}" type="slidenum">
              <a:rPr lang="en-US" smtClean="0"/>
              <a:t>‹#›</a:t>
            </a:fld>
            <a:endParaRPr lang="en-US"/>
          </a:p>
        </p:txBody>
      </p:sp>
    </p:spTree>
    <p:extLst>
      <p:ext uri="{BB962C8B-B14F-4D97-AF65-F5344CB8AC3E}">
        <p14:creationId xmlns:p14="http://schemas.microsoft.com/office/powerpoint/2010/main" val="230352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wmf"/><Relationship Id="rId7" Type="http://schemas.openxmlformats.org/officeDocument/2006/relationships/slide" Target="slide1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audio" Target="../media/audio1.wav"/><Relationship Id="rId4" Type="http://schemas.openxmlformats.org/officeDocument/2006/relationships/slide" Target="slide2.xml"/><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hyperlink" Target="http://www.abc.net.au/dinosaurs/dino_playground/default.htm" TargetMode="External"/><Relationship Id="rId3" Type="http://schemas.openxmlformats.org/officeDocument/2006/relationships/slide" Target="slide3.xml"/><Relationship Id="rId7" Type="http://schemas.openxmlformats.org/officeDocument/2006/relationships/slide" Target="slide14.xml"/><Relationship Id="rId12" Type="http://schemas.openxmlformats.org/officeDocument/2006/relationships/hyperlink" Target="http://www.dinofun.com/dinomatch/dinomatch.htm" TargetMode="External"/><Relationship Id="rId2" Type="http://schemas.openxmlformats.org/officeDocument/2006/relationships/slide" Target="slide2.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hyperlink" Target="http://www.kidsdinos.com/" TargetMode="External"/><Relationship Id="rId5" Type="http://schemas.openxmlformats.org/officeDocument/2006/relationships/slide" Target="slide11.xml"/><Relationship Id="rId15" Type="http://schemas.openxmlformats.org/officeDocument/2006/relationships/hyperlink" Target="http://www.nhm.ac.uk/kids-only/" TargetMode="External"/><Relationship Id="rId10" Type="http://schemas.openxmlformats.org/officeDocument/2006/relationships/hyperlink" Target="http://www.enchantedlearning.com/Home.html" TargetMode="External"/><Relationship Id="rId4" Type="http://schemas.openxmlformats.org/officeDocument/2006/relationships/slide" Target="slide4.xml"/><Relationship Id="rId9" Type="http://schemas.openxmlformats.org/officeDocument/2006/relationships/hyperlink" Target="http://www.sheppardsoftware.com/scienceforkids/dinosaurs/games.htm" TargetMode="External"/><Relationship Id="rId14" Type="http://schemas.openxmlformats.org/officeDocument/2006/relationships/hyperlink" Target="http://www.amnh.org/explore/ology/paleontology"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1.xml"/><Relationship Id="rId18" Type="http://schemas.openxmlformats.org/officeDocument/2006/relationships/audio" Target="../media/audio2.wav"/><Relationship Id="rId3" Type="http://schemas.openxmlformats.org/officeDocument/2006/relationships/slideLayout" Target="../slideLayouts/slideLayout2.xml"/><Relationship Id="rId7" Type="http://schemas.openxmlformats.org/officeDocument/2006/relationships/image" Target="../media/image11.wmf"/><Relationship Id="rId12" Type="http://schemas.openxmlformats.org/officeDocument/2006/relationships/slide" Target="slide4.xml"/><Relationship Id="rId17" Type="http://schemas.openxmlformats.org/officeDocument/2006/relationships/hyperlink" Target="http://www.nhm.ac.uk/kids-only/" TargetMode="External"/><Relationship Id="rId2" Type="http://schemas.openxmlformats.org/officeDocument/2006/relationships/audio" Target="../media/media2.wav"/><Relationship Id="rId16" Type="http://schemas.openxmlformats.org/officeDocument/2006/relationships/hyperlink" Target="http://www.sheppardsoftware.com/scienceforkids/dinosaurs/games.htm" TargetMode="External"/><Relationship Id="rId1" Type="http://schemas.microsoft.com/office/2007/relationships/media" Target="../media/media2.wav"/><Relationship Id="rId6" Type="http://schemas.openxmlformats.org/officeDocument/2006/relationships/hyperlink" Target="http://www.amnh.org/explore/ology/paleontology" TargetMode="External"/><Relationship Id="rId11" Type="http://schemas.openxmlformats.org/officeDocument/2006/relationships/slide" Target="slide3.xml"/><Relationship Id="rId5" Type="http://schemas.openxmlformats.org/officeDocument/2006/relationships/hyperlink" Target="http://www.abc.net.au/dinosaurs/dino_playground/default.htm" TargetMode="External"/><Relationship Id="rId15" Type="http://schemas.openxmlformats.org/officeDocument/2006/relationships/slide" Target="slide14.xml"/><Relationship Id="rId10" Type="http://schemas.openxmlformats.org/officeDocument/2006/relationships/slide" Target="slide2.xml"/><Relationship Id="rId4" Type="http://schemas.openxmlformats.org/officeDocument/2006/relationships/audio" Target="../media/audio2.wav"/><Relationship Id="rId9" Type="http://schemas.openxmlformats.org/officeDocument/2006/relationships/hyperlink" Target="http://www.dinofun.com/dinomatch/dinomatch.htm" TargetMode="External"/><Relationship Id="rId14"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hyperlink" Target="http://www.enchantedlearning.com/subjects/dinosaurs/" TargetMode="Externa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6.xml"/><Relationship Id="rId10" Type="http://schemas.openxmlformats.org/officeDocument/2006/relationships/hyperlink" Target="http://www.kidsdinos.com/dinosaurs-for-children.php?dinosaur=Ankylosaurus" TargetMode="External"/><Relationship Id="rId4" Type="http://schemas.openxmlformats.org/officeDocument/2006/relationships/slide" Target="slide3.xm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Apatosauru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Brachiosauru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xml"/><Relationship Id="rId7" Type="http://schemas.openxmlformats.org/officeDocument/2006/relationships/slide" Target="slide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xml"/><Relationship Id="rId11" Type="http://schemas.openxmlformats.org/officeDocument/2006/relationships/slide" Target="slide14.xml"/><Relationship Id="rId5" Type="http://schemas.openxmlformats.org/officeDocument/2006/relationships/image" Target="../media/image3.png"/><Relationship Id="rId10" Type="http://schemas.openxmlformats.org/officeDocument/2006/relationships/slide" Target="slide12.xml"/><Relationship Id="rId4" Type="http://schemas.openxmlformats.org/officeDocument/2006/relationships/image" Target="../media/image2.jpeg"/><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Compsognathu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Diplodocu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Iguanodon"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Lambeosauru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oviraptor"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Stegosauru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Triceratop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Ultrasauros"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hyperlink" Target="http://www.kidsdinos.com/dinosaurs-for-children.php?dinosaur=Velociraptor" TargetMode="External"/><Relationship Id="rId4" Type="http://schemas.openxmlformats.org/officeDocument/2006/relationships/slide" Target="slide6.xml"/><Relationship Id="rId9" Type="http://schemas.openxmlformats.org/officeDocument/2006/relationships/hyperlink" Target="http://www.enchantedlearning.com/subjects/dinosaurs/" TargetMode="External"/></Relationships>
</file>

<file path=ppt/slides/_rels/slide2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Corythosauru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Protoceratop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Ornithomimu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Giganotosauru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Plateosauru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enchantedlearning.com/subjects/dinosaurs/" TargetMode="External"/><Relationship Id="rId3" Type="http://schemas.openxmlformats.org/officeDocument/2006/relationships/slide" Target="slide3.xml"/><Relationship Id="rId7"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image" Target="../media/image31.png"/><Relationship Id="rId4" Type="http://schemas.openxmlformats.org/officeDocument/2006/relationships/slide" Target="slide6.xml"/><Relationship Id="rId9" Type="http://schemas.openxmlformats.org/officeDocument/2006/relationships/hyperlink" Target="http://www.kidsdinos.com/dinosaurs-for-children.php?dinosaur=Coelophysis" TargetMode="External"/></Relationships>
</file>

<file path=ppt/slides/_rels/slide3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Spinosauru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slide" Target="slide6.xml"/><Relationship Id="rId10" Type="http://schemas.openxmlformats.org/officeDocument/2006/relationships/hyperlink" Target="http://www.kidsdinos.com/dinosaurs-for-children.php?dinosaur=Camptosaurus" TargetMode="External"/><Relationship Id="rId4" Type="http://schemas.openxmlformats.org/officeDocument/2006/relationships/slide" Target="slide3.xml"/><Relationship Id="rId9" Type="http://schemas.openxmlformats.org/officeDocument/2006/relationships/hyperlink" Target="http://www.enchantedlearning.com/subjects/dinosaur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8.xml"/><Relationship Id="rId9" Type="http://schemas.openxmlformats.org/officeDocument/2006/relationships/hyperlink" Target="http://www.enchantedlearning.com/subjects/dinosaurs/activities/diorama/"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38.wmf"/><Relationship Id="rId5" Type="http://schemas.openxmlformats.org/officeDocument/2006/relationships/slide" Target="slide11.xml"/><Relationship Id="rId10" Type="http://schemas.openxmlformats.org/officeDocument/2006/relationships/image" Target="../media/image37.wmf"/><Relationship Id="rId4" Type="http://schemas.openxmlformats.org/officeDocument/2006/relationships/slide" Target="slide9.xml"/><Relationship Id="rId9" Type="http://schemas.openxmlformats.org/officeDocument/2006/relationships/image" Target="../media/image36.wmf"/></Relationships>
</file>

<file path=ppt/slides/_rels/slide3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6.wmf"/><Relationship Id="rId7" Type="http://schemas.openxmlformats.org/officeDocument/2006/relationships/slide" Target="slide11.xml"/><Relationship Id="rId2" Type="http://schemas.openxmlformats.org/officeDocument/2006/relationships/hyperlink" Target="http://www.sciencekids.co.nz/videos/dinosaurs/dinosaurextinction.html" TargetMode="Externa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http://www.sheppardsoftware.com/scienceforkids/dinosaurs/fossils.htm" TargetMode="External"/><Relationship Id="rId5" Type="http://schemas.openxmlformats.org/officeDocument/2006/relationships/slide" Target="slide3.xml"/><Relationship Id="rId10" Type="http://schemas.openxmlformats.org/officeDocument/2006/relationships/hyperlink" Target="http://www.sheppardsoftware.com/scienceforkids/dinosaurs/index.htm" TargetMode="External"/><Relationship Id="rId4" Type="http://schemas.openxmlformats.org/officeDocument/2006/relationships/slide" Target="slide2.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18" Type="http://schemas.openxmlformats.org/officeDocument/2006/relationships/slide" Target="slide26.xml"/><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image" Target="../media/image7.jpeg"/><Relationship Id="rId16" Type="http://schemas.openxmlformats.org/officeDocument/2006/relationships/slide" Target="slide24.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9.xml"/><Relationship Id="rId5" Type="http://schemas.openxmlformats.org/officeDocument/2006/relationships/slide" Target="slide4.xml"/><Relationship Id="rId15" Type="http://schemas.openxmlformats.org/officeDocument/2006/relationships/slide" Target="slide23.xml"/><Relationship Id="rId10" Type="http://schemas.openxmlformats.org/officeDocument/2006/relationships/slide" Target="slide18.xml"/><Relationship Id="rId19" Type="http://schemas.openxmlformats.org/officeDocument/2006/relationships/slide" Target="slide27.xml"/><Relationship Id="rId4" Type="http://schemas.openxmlformats.org/officeDocument/2006/relationships/slide" Target="slide3.xml"/><Relationship Id="rId9" Type="http://schemas.openxmlformats.org/officeDocument/2006/relationships/slide" Target="slide17.xml"/><Relationship Id="rId14"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slide" Target="slide33.xml"/><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slide" Target="slide32.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31.xml"/><Relationship Id="rId5" Type="http://schemas.openxmlformats.org/officeDocument/2006/relationships/slide" Target="slide10.xml"/><Relationship Id="rId15" Type="http://schemas.openxmlformats.org/officeDocument/2006/relationships/slide" Target="slide35.xml"/><Relationship Id="rId10" Type="http://schemas.openxmlformats.org/officeDocument/2006/relationships/slide" Target="slide30.xml"/><Relationship Id="rId4" Type="http://schemas.openxmlformats.org/officeDocument/2006/relationships/slide" Target="slide4.xml"/><Relationship Id="rId9" Type="http://schemas.openxmlformats.org/officeDocument/2006/relationships/slide" Target="slide29.xml"/><Relationship Id="rId14" Type="http://schemas.openxmlformats.org/officeDocument/2006/relationships/slide" Target="slide34.xml"/></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8.wmf"/><Relationship Id="rId7" Type="http://schemas.openxmlformats.org/officeDocument/2006/relationships/slide" Target="slide11.xm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wmf"/><Relationship Id="rId7" Type="http://schemas.openxmlformats.org/officeDocument/2006/relationships/slide" Target="slide12.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r>
              <a:rPr lang="en-US" dirty="0" smtClean="0">
                <a:latin typeface="Comic Sans MS" pitchFamily="66" charset="0"/>
              </a:rPr>
              <a:t>Dinosaur Challenge</a:t>
            </a:r>
            <a:br>
              <a:rPr lang="en-US" dirty="0" smtClean="0">
                <a:latin typeface="Comic Sans MS" pitchFamily="66" charset="0"/>
              </a:rPr>
            </a:br>
            <a:r>
              <a:rPr lang="en-US" dirty="0" err="1" smtClean="0">
                <a:latin typeface="Comic Sans MS" pitchFamily="66" charset="0"/>
              </a:rPr>
              <a:t>Webquest</a:t>
            </a:r>
            <a:r>
              <a:rPr lang="en-US" dirty="0"/>
              <a:t/>
            </a:r>
            <a:br>
              <a:rPr lang="en-US" dirty="0"/>
            </a:br>
            <a:r>
              <a:rPr lang="en-US" sz="2700" dirty="0" smtClean="0">
                <a:latin typeface="Comic Sans MS" pitchFamily="66" charset="0"/>
              </a:rPr>
              <a:t>Created by Ms. Smith</a:t>
            </a:r>
            <a:endParaRPr lang="en-US" sz="2700" dirty="0">
              <a:latin typeface="Comic Sans MS" pitchFamily="66" charset="0"/>
            </a:endParaRPr>
          </a:p>
        </p:txBody>
      </p:sp>
      <p:sp>
        <p:nvSpPr>
          <p:cNvPr id="3" name="Subtitle 2"/>
          <p:cNvSpPr>
            <a:spLocks noGrp="1"/>
          </p:cNvSpPr>
          <p:nvPr>
            <p:ph type="subTitle" idx="1"/>
          </p:nvPr>
        </p:nvSpPr>
        <p:spPr>
          <a:xfrm>
            <a:off x="1371600" y="2819400"/>
            <a:ext cx="6400800" cy="1752600"/>
          </a:xfrm>
        </p:spPr>
        <p:txBody>
          <a:bodyPr/>
          <a:lstStyle/>
          <a:p>
            <a:endParaRPr lang="en-US" dirty="0"/>
          </a:p>
        </p:txBody>
      </p:sp>
      <p:pic>
        <p:nvPicPr>
          <p:cNvPr id="1026" name="Picture 2" descr="C:\Users\knbnjnnnnnnnnnjfkfkk\AppData\Local\Microsoft\Windows\Temporary Internet Files\Content.IE5\91C5TUU2\MC9000191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124200"/>
            <a:ext cx="3156642" cy="3468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719981423"/>
              </p:ext>
            </p:extLst>
          </p:nvPr>
        </p:nvGraphicFramePr>
        <p:xfrm>
          <a:off x="1143000" y="2438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4" action="ppaction://hlinksldjump"/>
                        </a:rPr>
                        <a:t>Introduction</a:t>
                      </a:r>
                      <a:endParaRPr lang="en-US" sz="1400" dirty="0"/>
                    </a:p>
                  </a:txBody>
                  <a:tcPr/>
                </a:tc>
                <a:tc>
                  <a:txBody>
                    <a:bodyPr/>
                    <a:lstStyle/>
                    <a:p>
                      <a:pPr algn="ctr"/>
                      <a:r>
                        <a:rPr lang="en-US" sz="1400" dirty="0" smtClean="0">
                          <a:hlinkClick r:id="rId5" action="ppaction://hlinksldjump"/>
                        </a:rPr>
                        <a:t>Task</a:t>
                      </a:r>
                      <a:endParaRPr lang="en-US" sz="1400" dirty="0"/>
                    </a:p>
                  </a:txBody>
                  <a:tcPr/>
                </a:tc>
                <a:tc>
                  <a:txBody>
                    <a:bodyPr/>
                    <a:lstStyle/>
                    <a:p>
                      <a:pPr algn="ctr"/>
                      <a:r>
                        <a:rPr lang="en-US" sz="1400" dirty="0" smtClean="0">
                          <a:hlinkClick r:id="rId6" action="ppaction://hlinksldjump"/>
                        </a:rPr>
                        <a:t>Process</a:t>
                      </a:r>
                      <a:endParaRPr lang="en-US" sz="1400" dirty="0"/>
                    </a:p>
                  </a:txBody>
                  <a:tcPr/>
                </a:tc>
                <a:tc>
                  <a:txBody>
                    <a:bodyPr/>
                    <a:lstStyle/>
                    <a:p>
                      <a:pPr algn="ctr"/>
                      <a:r>
                        <a:rPr lang="en-US" sz="1400" dirty="0" smtClean="0">
                          <a:hlinkClick r:id="rId7" action="ppaction://hlinksldjump"/>
                        </a:rPr>
                        <a:t>Resources</a:t>
                      </a:r>
                      <a:endParaRPr lang="en-US" sz="1400" dirty="0"/>
                    </a:p>
                  </a:txBody>
                  <a:tcPr/>
                </a:tc>
                <a:tc>
                  <a:txBody>
                    <a:bodyPr/>
                    <a:lstStyle/>
                    <a:p>
                      <a:pPr algn="ctr"/>
                      <a:r>
                        <a:rPr lang="en-US" sz="1400" dirty="0" smtClean="0">
                          <a:hlinkClick r:id="rId8" action="ppaction://hlinksldjump"/>
                        </a:rPr>
                        <a:t>Evaluation</a:t>
                      </a:r>
                      <a:endParaRPr lang="en-US" sz="1400" dirty="0"/>
                    </a:p>
                  </a:txBody>
                  <a:tcPr/>
                </a:tc>
                <a:tc>
                  <a:txBody>
                    <a:bodyPr/>
                    <a:lstStyle/>
                    <a:p>
                      <a:r>
                        <a:rPr lang="en-US" sz="1400" dirty="0" smtClean="0">
                          <a:latin typeface="Comic Sans MS" pitchFamily="66" charset="0"/>
                          <a:hlinkClick r:id="rId9" action="ppaction://hlinksldjump"/>
                        </a:rPr>
                        <a:t>Conclusion</a:t>
                      </a:r>
                      <a:endParaRPr lang="en-US" sz="1400" dirty="0">
                        <a:latin typeface="Comic Sans MS" pitchFamily="66" charset="0"/>
                      </a:endParaRPr>
                    </a:p>
                  </a:txBody>
                  <a:tcPr/>
                </a:tc>
              </a:tr>
            </a:tbl>
          </a:graphicData>
        </a:graphic>
      </p:graphicFrame>
      <p:sp>
        <p:nvSpPr>
          <p:cNvPr id="5" name="Action Button: Forward or Next 4">
            <a:hlinkClick r:id="" action="ppaction://hlinkshowjump?jump=nextslide" highlightClick="1"/>
          </p:cNvPr>
          <p:cNvSpPr/>
          <p:nvPr/>
        </p:nvSpPr>
        <p:spPr>
          <a:xfrm>
            <a:off x="7848600" y="5638800"/>
            <a:ext cx="8382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238286"/>
      </p:ext>
    </p:extLst>
  </p:cSld>
  <p:clrMapOvr>
    <a:masterClrMapping/>
  </p:clrMapOvr>
  <mc:AlternateContent xmlns:mc="http://schemas.openxmlformats.org/markup-compatibility/2006" xmlns:p14="http://schemas.microsoft.com/office/powerpoint/2010/main">
    <mc:Choice Requires="p14">
      <p:transition spd="slow" p14:dur="3000" advClick="0">
        <p:sndAc>
          <p:stSnd>
            <p:snd r:embed="rId2" name="explode.wav"/>
          </p:stSnd>
        </p:sndAc>
      </p:transition>
    </mc:Choice>
    <mc:Fallback xmlns="">
      <p:transition spd="slow" advClick="0">
        <p:sndAc>
          <p:stSnd>
            <p:snd r:embed="rId10" name="explod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Comic Sans MS" pitchFamily="66" charset="0"/>
              </a:rPr>
              <a:t>Your Process</a:t>
            </a:r>
            <a:br>
              <a:rPr lang="en-US" sz="3600" dirty="0" smtClean="0">
                <a:latin typeface="Comic Sans MS" pitchFamily="66" charset="0"/>
              </a:rPr>
            </a:br>
            <a:endParaRPr lang="en-US" sz="3600" dirty="0">
              <a:latin typeface="Comic Sans MS" pitchFamily="66" charset="0"/>
            </a:endParaRPr>
          </a:p>
        </p:txBody>
      </p:sp>
      <p:sp>
        <p:nvSpPr>
          <p:cNvPr id="3" name="Content Placeholder 2"/>
          <p:cNvSpPr>
            <a:spLocks noGrp="1"/>
          </p:cNvSpPr>
          <p:nvPr>
            <p:ph idx="1"/>
          </p:nvPr>
        </p:nvSpPr>
        <p:spPr>
          <a:xfrm>
            <a:off x="457200" y="2133600"/>
            <a:ext cx="8229600" cy="4114800"/>
          </a:xfrm>
        </p:spPr>
        <p:txBody>
          <a:bodyPr>
            <a:normAutofit/>
          </a:bodyPr>
          <a:lstStyle/>
          <a:p>
            <a:pPr marL="0" indent="0" algn="ctr">
              <a:buNone/>
            </a:pPr>
            <a:r>
              <a:rPr lang="en-US" sz="2800" dirty="0" smtClean="0"/>
              <a:t>Job #6</a:t>
            </a:r>
          </a:p>
          <a:p>
            <a:pPr marL="0" indent="0" algn="ctr">
              <a:buNone/>
            </a:pPr>
            <a:r>
              <a:rPr lang="en-US" sz="2800"/>
              <a:t>W</a:t>
            </a:r>
            <a:r>
              <a:rPr lang="en-US" sz="2800" smtClean="0"/>
              <a:t>orking </a:t>
            </a:r>
            <a:r>
              <a:rPr lang="en-US" sz="2800" dirty="0" smtClean="0"/>
              <a:t>with your IT person, create a power point presentation with at least 4 slides which will convince President T. Rex </a:t>
            </a:r>
            <a:r>
              <a:rPr lang="en-US" sz="2800" dirty="0" err="1" smtClean="0"/>
              <a:t>Saurus</a:t>
            </a:r>
            <a:r>
              <a:rPr lang="en-US" sz="2800" dirty="0" smtClean="0"/>
              <a:t> to choose your dinosaur.</a:t>
            </a:r>
            <a:endParaRPr lang="en-US" sz="2800" dirty="0"/>
          </a:p>
        </p:txBody>
      </p:sp>
      <p:pic>
        <p:nvPicPr>
          <p:cNvPr id="9218" name="Picture 2" descr="C:\Users\knbnjnnnnnnnnnjfkfkk\AppData\Local\Microsoft\Windows\Temporary Internet Files\Content.IE5\91C5TUU2\MP9000786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670" y="4501071"/>
            <a:ext cx="2743200" cy="1834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463872197"/>
              </p:ext>
            </p:extLst>
          </p:nvPr>
        </p:nvGraphicFramePr>
        <p:xfrm>
          <a:off x="1115291"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4" name="Action Button: Forward or Next 3">
            <a:hlinkClick r:id="" action="ppaction://hlinkshowjump?jump=nextslide" highlightClick="1"/>
          </p:cNvPr>
          <p:cNvSpPr/>
          <p:nvPr/>
        </p:nvSpPr>
        <p:spPr>
          <a:xfrm>
            <a:off x="7543800" y="5943600"/>
            <a:ext cx="10668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985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Comic Sans MS" pitchFamily="66" charset="0"/>
              </a:rPr>
              <a:t>Resources</a:t>
            </a:r>
            <a:br>
              <a:rPr lang="en-US" sz="3600" dirty="0" smtClean="0">
                <a:latin typeface="Comic Sans MS" pitchFamily="66" charset="0"/>
              </a:rPr>
            </a:br>
            <a:endParaRPr lang="en-US" sz="3600" dirty="0">
              <a:latin typeface="Comic Sans MS"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8334655"/>
              </p:ext>
            </p:extLst>
          </p:nvPr>
        </p:nvGraphicFramePr>
        <p:xfrm>
          <a:off x="1012371" y="914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sp>
        <p:nvSpPr>
          <p:cNvPr id="3" name="TextBox 2"/>
          <p:cNvSpPr txBox="1"/>
          <p:nvPr/>
        </p:nvSpPr>
        <p:spPr>
          <a:xfrm>
            <a:off x="731157" y="1455773"/>
            <a:ext cx="5312229" cy="369332"/>
          </a:xfrm>
          <a:prstGeom prst="rect">
            <a:avLst/>
          </a:prstGeom>
          <a:noFill/>
        </p:spPr>
        <p:txBody>
          <a:bodyPr wrap="square" rtlCol="0">
            <a:spAutoFit/>
          </a:bodyPr>
          <a:lstStyle/>
          <a:p>
            <a:r>
              <a:rPr lang="en-US" dirty="0" smtClean="0">
                <a:hlinkClick r:id="rId8" action="ppaction://hlinksldjump"/>
              </a:rPr>
              <a:t>Dinosaur Data Chart</a:t>
            </a:r>
            <a:endParaRPr lang="en-US" dirty="0"/>
          </a:p>
        </p:txBody>
      </p:sp>
      <p:sp>
        <p:nvSpPr>
          <p:cNvPr id="7" name="Rectangle 6"/>
          <p:cNvSpPr/>
          <p:nvPr/>
        </p:nvSpPr>
        <p:spPr>
          <a:xfrm>
            <a:off x="533400" y="2501599"/>
            <a:ext cx="8382000" cy="369332"/>
          </a:xfrm>
          <a:prstGeom prst="rect">
            <a:avLst/>
          </a:prstGeom>
        </p:spPr>
        <p:txBody>
          <a:bodyPr wrap="square">
            <a:spAutoFit/>
          </a:bodyPr>
          <a:lstStyle/>
          <a:p>
            <a:pPr algn="ctr"/>
            <a:r>
              <a:rPr lang="en-US" dirty="0">
                <a:latin typeface="Comic Sans MS" pitchFamily="66" charset="0"/>
                <a:hlinkClick r:id="rId9"/>
              </a:rPr>
              <a:t>http://</a:t>
            </a:r>
            <a:r>
              <a:rPr lang="en-US" dirty="0" smtClean="0">
                <a:latin typeface="Comic Sans MS" pitchFamily="66" charset="0"/>
                <a:hlinkClick r:id="rId9"/>
              </a:rPr>
              <a:t>www.sheppardsoftware.com/scienceforkids/dinosaurs/games.htm</a:t>
            </a:r>
            <a:r>
              <a:rPr lang="en-US" dirty="0" smtClean="0">
                <a:latin typeface="Comic Sans MS" pitchFamily="66" charset="0"/>
              </a:rPr>
              <a:t> </a:t>
            </a:r>
            <a:endParaRPr lang="en-US" dirty="0">
              <a:latin typeface="Comic Sans MS" pitchFamily="66" charset="0"/>
            </a:endParaRPr>
          </a:p>
        </p:txBody>
      </p:sp>
      <p:sp>
        <p:nvSpPr>
          <p:cNvPr id="8" name="Rectangle 7"/>
          <p:cNvSpPr/>
          <p:nvPr/>
        </p:nvSpPr>
        <p:spPr>
          <a:xfrm>
            <a:off x="685800" y="3091934"/>
            <a:ext cx="5486400" cy="369332"/>
          </a:xfrm>
          <a:prstGeom prst="rect">
            <a:avLst/>
          </a:prstGeom>
        </p:spPr>
        <p:txBody>
          <a:bodyPr wrap="square">
            <a:spAutoFit/>
          </a:bodyPr>
          <a:lstStyle/>
          <a:p>
            <a:r>
              <a:rPr lang="en-US" dirty="0">
                <a:hlinkClick r:id="rId10"/>
              </a:rPr>
              <a:t>http://</a:t>
            </a:r>
            <a:r>
              <a:rPr lang="en-US" dirty="0" smtClean="0">
                <a:hlinkClick r:id="rId10"/>
              </a:rPr>
              <a:t>www.enchantedlearning.com/Home.html</a:t>
            </a:r>
            <a:r>
              <a:rPr lang="en-US" dirty="0" smtClean="0"/>
              <a:t> </a:t>
            </a:r>
            <a:endParaRPr lang="en-US" dirty="0"/>
          </a:p>
        </p:txBody>
      </p:sp>
      <p:sp>
        <p:nvSpPr>
          <p:cNvPr id="10" name="Rectangle 9"/>
          <p:cNvSpPr/>
          <p:nvPr/>
        </p:nvSpPr>
        <p:spPr>
          <a:xfrm>
            <a:off x="693057" y="3461266"/>
            <a:ext cx="3892028" cy="369332"/>
          </a:xfrm>
          <a:prstGeom prst="rect">
            <a:avLst/>
          </a:prstGeom>
        </p:spPr>
        <p:txBody>
          <a:bodyPr wrap="square">
            <a:spAutoFit/>
          </a:bodyPr>
          <a:lstStyle/>
          <a:p>
            <a:r>
              <a:rPr lang="en-US" dirty="0">
                <a:hlinkClick r:id="rId11"/>
              </a:rPr>
              <a:t>http://www.kidsdinos.com</a:t>
            </a:r>
            <a:r>
              <a:rPr lang="en-US" dirty="0" smtClean="0">
                <a:hlinkClick r:id="rId11"/>
              </a:rPr>
              <a:t>/</a:t>
            </a:r>
            <a:r>
              <a:rPr lang="en-US" dirty="0" smtClean="0"/>
              <a:t> </a:t>
            </a:r>
            <a:endParaRPr lang="en-US" dirty="0"/>
          </a:p>
        </p:txBody>
      </p:sp>
      <p:sp>
        <p:nvSpPr>
          <p:cNvPr id="11" name="Rectangle 10"/>
          <p:cNvSpPr/>
          <p:nvPr/>
        </p:nvSpPr>
        <p:spPr>
          <a:xfrm>
            <a:off x="707571" y="3881345"/>
            <a:ext cx="5587998" cy="369332"/>
          </a:xfrm>
          <a:prstGeom prst="rect">
            <a:avLst/>
          </a:prstGeom>
        </p:spPr>
        <p:txBody>
          <a:bodyPr wrap="square">
            <a:spAutoFit/>
          </a:bodyPr>
          <a:lstStyle/>
          <a:p>
            <a:r>
              <a:rPr lang="en-US" dirty="0">
                <a:hlinkClick r:id="rId12"/>
              </a:rPr>
              <a:t>http://www.dinofun.com/dinomatch/dinomatch.htm</a:t>
            </a:r>
            <a:r>
              <a:rPr lang="en-US" dirty="0"/>
              <a:t> </a:t>
            </a:r>
          </a:p>
        </p:txBody>
      </p:sp>
      <p:sp>
        <p:nvSpPr>
          <p:cNvPr id="12" name="Rectangle 11"/>
          <p:cNvSpPr/>
          <p:nvPr/>
        </p:nvSpPr>
        <p:spPr>
          <a:xfrm>
            <a:off x="653143" y="4398275"/>
            <a:ext cx="7467600" cy="369332"/>
          </a:xfrm>
          <a:prstGeom prst="rect">
            <a:avLst/>
          </a:prstGeom>
        </p:spPr>
        <p:txBody>
          <a:bodyPr wrap="square">
            <a:spAutoFit/>
          </a:bodyPr>
          <a:lstStyle/>
          <a:p>
            <a:r>
              <a:rPr lang="en-US" dirty="0">
                <a:latin typeface="Comic Sans MS" pitchFamily="66" charset="0"/>
                <a:hlinkClick r:id="rId13"/>
              </a:rPr>
              <a:t>http://www.abc.net.au/dinosaurs/dino_playground/default.htm</a:t>
            </a:r>
            <a:r>
              <a:rPr lang="en-US" dirty="0">
                <a:latin typeface="Comic Sans MS" pitchFamily="66" charset="0"/>
              </a:rPr>
              <a:t> </a:t>
            </a:r>
          </a:p>
        </p:txBody>
      </p:sp>
      <p:sp>
        <p:nvSpPr>
          <p:cNvPr id="13" name="Rectangle 12"/>
          <p:cNvSpPr/>
          <p:nvPr/>
        </p:nvSpPr>
        <p:spPr>
          <a:xfrm>
            <a:off x="707571" y="4979740"/>
            <a:ext cx="6664257" cy="369332"/>
          </a:xfrm>
          <a:prstGeom prst="rect">
            <a:avLst/>
          </a:prstGeom>
        </p:spPr>
        <p:txBody>
          <a:bodyPr wrap="square">
            <a:spAutoFit/>
          </a:bodyPr>
          <a:lstStyle/>
          <a:p>
            <a:r>
              <a:rPr lang="en-US" dirty="0">
                <a:latin typeface="Comic Sans MS" pitchFamily="66" charset="0"/>
                <a:hlinkClick r:id="rId14"/>
              </a:rPr>
              <a:t>http://www.amnh.org/explore/ology/paleontology</a:t>
            </a:r>
            <a:r>
              <a:rPr lang="en-US" dirty="0">
                <a:latin typeface="Comic Sans MS" pitchFamily="66" charset="0"/>
              </a:rPr>
              <a:t> </a:t>
            </a:r>
          </a:p>
        </p:txBody>
      </p:sp>
      <p:sp>
        <p:nvSpPr>
          <p:cNvPr id="14" name="Rectangle 13"/>
          <p:cNvSpPr/>
          <p:nvPr/>
        </p:nvSpPr>
        <p:spPr>
          <a:xfrm>
            <a:off x="707571" y="5498068"/>
            <a:ext cx="7467600" cy="369332"/>
          </a:xfrm>
          <a:prstGeom prst="rect">
            <a:avLst/>
          </a:prstGeom>
        </p:spPr>
        <p:txBody>
          <a:bodyPr wrap="square">
            <a:spAutoFit/>
          </a:bodyPr>
          <a:lstStyle/>
          <a:p>
            <a:r>
              <a:rPr lang="en-US" dirty="0">
                <a:hlinkClick r:id="rId9"/>
              </a:rPr>
              <a:t>http://www.sheppardsoftware.com/scienceforkids/dinosaurs/games.htm</a:t>
            </a:r>
            <a:r>
              <a:rPr lang="en-US" dirty="0"/>
              <a:t> </a:t>
            </a:r>
          </a:p>
        </p:txBody>
      </p:sp>
      <p:sp>
        <p:nvSpPr>
          <p:cNvPr id="4" name="Rectangle 3"/>
          <p:cNvSpPr/>
          <p:nvPr/>
        </p:nvSpPr>
        <p:spPr>
          <a:xfrm>
            <a:off x="707571" y="5936343"/>
            <a:ext cx="4281716" cy="369332"/>
          </a:xfrm>
          <a:prstGeom prst="rect">
            <a:avLst/>
          </a:prstGeom>
        </p:spPr>
        <p:txBody>
          <a:bodyPr wrap="square">
            <a:spAutoFit/>
          </a:bodyPr>
          <a:lstStyle/>
          <a:p>
            <a:r>
              <a:rPr lang="en-US" dirty="0">
                <a:hlinkClick r:id="rId15"/>
              </a:rPr>
              <a:t>http://www.nhm.ac.uk/kids-only</a:t>
            </a:r>
            <a:r>
              <a:rPr lang="en-US" dirty="0" smtClean="0">
                <a:hlinkClick r:id="rId15"/>
              </a:rPr>
              <a:t>/</a:t>
            </a:r>
            <a:r>
              <a:rPr lang="en-US" dirty="0" smtClean="0"/>
              <a:t> </a:t>
            </a:r>
            <a:endParaRPr lang="en-US" dirty="0"/>
          </a:p>
        </p:txBody>
      </p:sp>
      <p:sp>
        <p:nvSpPr>
          <p:cNvPr id="6" name="Action Button: Forward or Next 5">
            <a:hlinkClick r:id="" action="ppaction://hlinkshowjump?jump=nextslide" highlightClick="1"/>
          </p:cNvPr>
          <p:cNvSpPr/>
          <p:nvPr/>
        </p:nvSpPr>
        <p:spPr>
          <a:xfrm>
            <a:off x="7696200" y="6121009"/>
            <a:ext cx="1066800" cy="50839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1825105"/>
            <a:ext cx="1717521" cy="369332"/>
          </a:xfrm>
          <a:prstGeom prst="rect">
            <a:avLst/>
          </a:prstGeom>
          <a:noFill/>
        </p:spPr>
        <p:txBody>
          <a:bodyPr wrap="none" rtlCol="0">
            <a:spAutoFit/>
          </a:bodyPr>
          <a:lstStyle/>
          <a:p>
            <a:r>
              <a:rPr lang="en-US" dirty="0" smtClean="0">
                <a:hlinkClick r:id="rId16" action="ppaction://hlinksldjump"/>
              </a:rPr>
              <a:t>Teacher’s Notes </a:t>
            </a:r>
            <a:endParaRPr lang="en-US" dirty="0"/>
          </a:p>
        </p:txBody>
      </p:sp>
    </p:spTree>
    <p:extLst>
      <p:ext uri="{BB962C8B-B14F-4D97-AF65-F5344CB8AC3E}">
        <p14:creationId xmlns:p14="http://schemas.microsoft.com/office/powerpoint/2010/main" val="3208667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Comic Sans MS" pitchFamily="66" charset="0"/>
              </a:rPr>
              <a:t>Evaluation</a:t>
            </a:r>
            <a:br>
              <a:rPr lang="en-US" sz="3600" dirty="0" smtClean="0">
                <a:latin typeface="Comic Sans MS" pitchFamily="66" charset="0"/>
              </a:rPr>
            </a:br>
            <a:endParaRPr lang="en-US" sz="3600" dirty="0">
              <a:latin typeface="Comic Sans MS"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2525952"/>
              </p:ext>
            </p:extLst>
          </p:nvPr>
        </p:nvGraphicFramePr>
        <p:xfrm>
          <a:off x="990600"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sp>
        <p:nvSpPr>
          <p:cNvPr id="3" name="Action Button: Forward or Next 2">
            <a:hlinkClick r:id="" action="ppaction://hlinkshowjump?jump=nextslide" highlightClick="1"/>
          </p:cNvPr>
          <p:cNvSpPr/>
          <p:nvPr/>
        </p:nvSpPr>
        <p:spPr>
          <a:xfrm>
            <a:off x="7772400" y="5943600"/>
            <a:ext cx="9906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99846180"/>
              </p:ext>
            </p:extLst>
          </p:nvPr>
        </p:nvGraphicFramePr>
        <p:xfrm>
          <a:off x="609600" y="1905000"/>
          <a:ext cx="7924800" cy="3535680"/>
        </p:xfrm>
        <a:graphic>
          <a:graphicData uri="http://schemas.openxmlformats.org/drawingml/2006/table">
            <a:tbl>
              <a:tblPr firstRow="1" bandRow="1">
                <a:tableStyleId>{5940675A-B579-460E-94D1-54222C63F5DA}</a:tableStyleId>
              </a:tblPr>
              <a:tblGrid>
                <a:gridCol w="1447800"/>
                <a:gridCol w="1193800"/>
                <a:gridCol w="1320800"/>
                <a:gridCol w="1320800"/>
                <a:gridCol w="1320800"/>
                <a:gridCol w="1320800"/>
              </a:tblGrid>
              <a:tr h="370840">
                <a:tc>
                  <a:txBody>
                    <a:bodyPr/>
                    <a:lstStyle/>
                    <a:p>
                      <a:endParaRPr lang="en-US" dirty="0"/>
                    </a:p>
                  </a:txBody>
                  <a:tcPr>
                    <a:solidFill>
                      <a:schemeClr val="accent3">
                        <a:lumMod val="60000"/>
                        <a:lumOff val="40000"/>
                      </a:schemeClr>
                    </a:solidFill>
                  </a:tcPr>
                </a:tc>
                <a:tc>
                  <a:txBody>
                    <a:bodyPr/>
                    <a:lstStyle/>
                    <a:p>
                      <a:pPr algn="ctr"/>
                      <a:r>
                        <a:rPr lang="en-US" sz="1400" dirty="0" smtClean="0"/>
                        <a:t>Beginning</a:t>
                      </a:r>
                    </a:p>
                    <a:p>
                      <a:pPr algn="ctr"/>
                      <a:r>
                        <a:rPr lang="en-US" sz="1400" dirty="0" smtClean="0"/>
                        <a:t>  1</a:t>
                      </a:r>
                      <a:endParaRPr lang="en-US" sz="1400" dirty="0">
                        <a:latin typeface="Comic Sans MS" pitchFamily="66" charset="0"/>
                      </a:endParaRPr>
                    </a:p>
                  </a:txBody>
                  <a:tcPr>
                    <a:solidFill>
                      <a:schemeClr val="accent3">
                        <a:lumMod val="60000"/>
                        <a:lumOff val="40000"/>
                      </a:schemeClr>
                    </a:solidFill>
                  </a:tcPr>
                </a:tc>
                <a:tc>
                  <a:txBody>
                    <a:bodyPr/>
                    <a:lstStyle/>
                    <a:p>
                      <a:pPr algn="ctr"/>
                      <a:r>
                        <a:rPr lang="en-US" sz="1400" dirty="0" smtClean="0"/>
                        <a:t>Developing   </a:t>
                      </a:r>
                    </a:p>
                    <a:p>
                      <a:pPr algn="ctr"/>
                      <a:r>
                        <a:rPr lang="en-US" sz="1400" dirty="0" smtClean="0"/>
                        <a:t>  2</a:t>
                      </a:r>
                      <a:endParaRPr lang="en-US" sz="1400" dirty="0">
                        <a:latin typeface="Comic Sans MS" pitchFamily="66" charset="0"/>
                      </a:endParaRPr>
                    </a:p>
                  </a:txBody>
                  <a:tcPr>
                    <a:solidFill>
                      <a:schemeClr val="accent3">
                        <a:lumMod val="60000"/>
                        <a:lumOff val="40000"/>
                      </a:schemeClr>
                    </a:solidFill>
                  </a:tcPr>
                </a:tc>
                <a:tc>
                  <a:txBody>
                    <a:bodyPr/>
                    <a:lstStyle/>
                    <a:p>
                      <a:pPr algn="ctr"/>
                      <a:r>
                        <a:rPr lang="en-US" sz="1400" dirty="0" smtClean="0"/>
                        <a:t>Accomplished</a:t>
                      </a:r>
                    </a:p>
                    <a:p>
                      <a:pPr algn="ctr"/>
                      <a:r>
                        <a:rPr lang="en-US" sz="1400" dirty="0" smtClean="0"/>
                        <a:t>3</a:t>
                      </a:r>
                      <a:endParaRPr lang="en-US" sz="1400" dirty="0">
                        <a:latin typeface="Comic Sans MS" pitchFamily="66" charset="0"/>
                      </a:endParaRPr>
                    </a:p>
                  </a:txBody>
                  <a:tcPr>
                    <a:solidFill>
                      <a:schemeClr val="accent3">
                        <a:lumMod val="60000"/>
                        <a:lumOff val="40000"/>
                      </a:schemeClr>
                    </a:solidFill>
                  </a:tcPr>
                </a:tc>
                <a:tc>
                  <a:txBody>
                    <a:bodyPr/>
                    <a:lstStyle/>
                    <a:p>
                      <a:pPr algn="ctr"/>
                      <a:r>
                        <a:rPr lang="en-US" sz="1400" dirty="0" smtClean="0"/>
                        <a:t>Exemplary</a:t>
                      </a:r>
                    </a:p>
                    <a:p>
                      <a:pPr algn="ctr"/>
                      <a:r>
                        <a:rPr lang="en-US" sz="1400" dirty="0" smtClean="0"/>
                        <a:t>4</a:t>
                      </a:r>
                      <a:endParaRPr lang="en-US" sz="1400" dirty="0">
                        <a:latin typeface="Comic Sans MS" pitchFamily="66" charset="0"/>
                      </a:endParaRPr>
                    </a:p>
                  </a:txBody>
                  <a:tcPr>
                    <a:solidFill>
                      <a:schemeClr val="accent3">
                        <a:lumMod val="60000"/>
                        <a:lumOff val="40000"/>
                      </a:schemeClr>
                    </a:solidFill>
                  </a:tcPr>
                </a:tc>
                <a:tc>
                  <a:txBody>
                    <a:bodyPr/>
                    <a:lstStyle/>
                    <a:p>
                      <a:pPr algn="ctr"/>
                      <a:r>
                        <a:rPr lang="en-US" sz="1400" dirty="0" smtClean="0"/>
                        <a:t>Score</a:t>
                      </a:r>
                      <a:endParaRPr lang="en-US" sz="1400" dirty="0">
                        <a:latin typeface="Comic Sans MS" pitchFamily="66" charset="0"/>
                      </a:endParaRPr>
                    </a:p>
                  </a:txBody>
                  <a:tcPr>
                    <a:solidFill>
                      <a:schemeClr val="accent3">
                        <a:lumMod val="60000"/>
                        <a:lumOff val="40000"/>
                      </a:schemeClr>
                    </a:solidFill>
                  </a:tcPr>
                </a:tc>
              </a:tr>
              <a:tr h="370840">
                <a:tc>
                  <a:txBody>
                    <a:bodyPr/>
                    <a:lstStyle/>
                    <a:p>
                      <a:pPr algn="ctr"/>
                      <a:r>
                        <a:rPr lang="en-US" sz="1400" dirty="0" smtClean="0"/>
                        <a:t>Dinosaur</a:t>
                      </a:r>
                    </a:p>
                    <a:p>
                      <a:pPr algn="ctr"/>
                      <a:r>
                        <a:rPr lang="en-US" sz="1400" baseline="0" dirty="0" smtClean="0"/>
                        <a:t>Data </a:t>
                      </a:r>
                      <a:r>
                        <a:rPr lang="en-US" sz="1400" dirty="0" smtClean="0"/>
                        <a:t>Chart </a:t>
                      </a:r>
                      <a:endParaRPr lang="en-US" sz="1400" dirty="0">
                        <a:latin typeface="Comic Sans MS" pitchFamily="66" charset="0"/>
                      </a:endParaRPr>
                    </a:p>
                  </a:txBody>
                  <a:tcPr>
                    <a:solidFill>
                      <a:schemeClr val="accent3">
                        <a:lumMod val="60000"/>
                        <a:lumOff val="40000"/>
                      </a:schemeClr>
                    </a:solidFill>
                  </a:tcPr>
                </a:tc>
                <a:tc>
                  <a:txBody>
                    <a:bodyPr/>
                    <a:lstStyle/>
                    <a:p>
                      <a:pPr algn="l"/>
                      <a:r>
                        <a:rPr lang="en-US" sz="1200" dirty="0" smtClean="0"/>
                        <a:t>Answers</a:t>
                      </a:r>
                      <a:r>
                        <a:rPr lang="en-US" sz="1200" baseline="0" dirty="0" smtClean="0"/>
                        <a:t> less than 3 questions in chart. Has more than five errors.</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Answers some questions in the chart. Has</a:t>
                      </a:r>
                      <a:r>
                        <a:rPr lang="en-US" sz="1200" baseline="0" dirty="0" smtClean="0"/>
                        <a:t> between 3 and 5 errors.</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Answers</a:t>
                      </a:r>
                      <a:r>
                        <a:rPr lang="en-US" sz="1200" baseline="0" dirty="0" smtClean="0"/>
                        <a:t> all questions in the chart. Has one or two errors.</a:t>
                      </a:r>
                    </a:p>
                    <a:p>
                      <a:r>
                        <a:rPr lang="en-US" sz="1200" baseline="0" dirty="0" smtClean="0"/>
                        <a:t>(spelling/ grammar)</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Answers</a:t>
                      </a:r>
                      <a:r>
                        <a:rPr lang="en-US" sz="1200" baseline="0" dirty="0" smtClean="0"/>
                        <a:t> all questions. Chart is completed neatly and without errors.</a:t>
                      </a:r>
                      <a:endParaRPr lang="en-US" sz="1200" dirty="0">
                        <a:latin typeface="Comic Sans MS" pitchFamily="66" charset="0"/>
                      </a:endParaRP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r>
              <a:tr h="370840">
                <a:tc>
                  <a:txBody>
                    <a:bodyPr/>
                    <a:lstStyle/>
                    <a:p>
                      <a:pPr algn="ctr"/>
                      <a:r>
                        <a:rPr lang="en-US" sz="1400" dirty="0" smtClean="0"/>
                        <a:t>Model</a:t>
                      </a:r>
                      <a:endParaRPr lang="en-US" sz="1400" dirty="0" smtClean="0">
                        <a:latin typeface="Comic Sans MS" pitchFamily="66" charset="0"/>
                      </a:endParaRPr>
                    </a:p>
                  </a:txBody>
                  <a:tcPr>
                    <a:solidFill>
                      <a:schemeClr val="accent3">
                        <a:lumMod val="60000"/>
                        <a:lumOff val="40000"/>
                      </a:schemeClr>
                    </a:solidFill>
                  </a:tcPr>
                </a:tc>
                <a:tc>
                  <a:txBody>
                    <a:bodyPr/>
                    <a:lstStyle/>
                    <a:p>
                      <a:r>
                        <a:rPr lang="en-US" sz="1200" dirty="0" smtClean="0"/>
                        <a:t>Makes an attempt to create a model </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Follows</a:t>
                      </a:r>
                      <a:r>
                        <a:rPr lang="en-US" sz="1200" baseline="0" dirty="0" smtClean="0"/>
                        <a:t> some directions for creating a model</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Follows</a:t>
                      </a:r>
                      <a:r>
                        <a:rPr lang="en-US" sz="1200" baseline="0" dirty="0" smtClean="0"/>
                        <a:t> all directions in creating a model</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Follows all directions.</a:t>
                      </a:r>
                      <a:r>
                        <a:rPr lang="en-US" sz="1200" baseline="0" dirty="0" smtClean="0"/>
                        <a:t> Model resembles their dinosaur. </a:t>
                      </a:r>
                      <a:r>
                        <a:rPr lang="en-US" sz="1200" dirty="0" smtClean="0"/>
                        <a:t> </a:t>
                      </a:r>
                      <a:endParaRPr lang="en-US" sz="1200" dirty="0">
                        <a:latin typeface="Comic Sans MS" pitchFamily="66" charset="0"/>
                      </a:endParaRP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r>
              <a:tr h="370840">
                <a:tc>
                  <a:txBody>
                    <a:bodyPr/>
                    <a:lstStyle/>
                    <a:p>
                      <a:pPr algn="ctr"/>
                      <a:r>
                        <a:rPr lang="en-US" sz="1400" dirty="0" smtClean="0"/>
                        <a:t>Diorama</a:t>
                      </a:r>
                      <a:endParaRPr lang="en-US" sz="1400" dirty="0">
                        <a:latin typeface="Comic Sans MS" pitchFamily="66" charset="0"/>
                      </a:endParaRPr>
                    </a:p>
                  </a:txBody>
                  <a:tcPr>
                    <a:solidFill>
                      <a:schemeClr val="accent3">
                        <a:lumMod val="60000"/>
                        <a:lumOff val="40000"/>
                      </a:schemeClr>
                    </a:solidFill>
                  </a:tcPr>
                </a:tc>
                <a:tc>
                  <a:txBody>
                    <a:bodyPr/>
                    <a:lstStyle/>
                    <a:p>
                      <a:r>
                        <a:rPr lang="en-US" sz="1200" dirty="0" smtClean="0"/>
                        <a:t>Makes</a:t>
                      </a:r>
                      <a:r>
                        <a:rPr lang="en-US" sz="1200" baseline="0" dirty="0" smtClean="0"/>
                        <a:t> an attempt to create a diorama.</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Follow</a:t>
                      </a:r>
                      <a:r>
                        <a:rPr lang="en-US" sz="1200" baseline="0" dirty="0" smtClean="0"/>
                        <a:t>s some diorama directions.</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Follows</a:t>
                      </a:r>
                      <a:r>
                        <a:rPr lang="en-US" sz="1200" baseline="0" dirty="0" smtClean="0"/>
                        <a:t> all directions in making a diorama.</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t>Follows all</a:t>
                      </a:r>
                      <a:r>
                        <a:rPr lang="en-US" sz="1200" baseline="0" dirty="0" smtClean="0"/>
                        <a:t> directions reflecting the highest level of performance.</a:t>
                      </a:r>
                      <a:endParaRPr lang="en-US" sz="1200" dirty="0">
                        <a:latin typeface="Comic Sans MS" pitchFamily="66" charset="0"/>
                      </a:endParaRPr>
                    </a:p>
                  </a:txBody>
                  <a:tcPr/>
                </a:tc>
                <a:tc>
                  <a:txBody>
                    <a:bodyPr/>
                    <a:lstStyle/>
                    <a:p>
                      <a:endParaRPr lang="en-US" dirty="0"/>
                    </a:p>
                  </a:txBody>
                  <a:tcPr>
                    <a:solidFill>
                      <a:schemeClr val="accent3">
                        <a:lumMod val="20000"/>
                        <a:lumOff val="80000"/>
                      </a:schemeClr>
                    </a:solidFill>
                  </a:tcPr>
                </a:tc>
              </a:tr>
            </a:tbl>
          </a:graphicData>
        </a:graphic>
      </p:graphicFrame>
    </p:spTree>
    <p:extLst>
      <p:ext uri="{BB962C8B-B14F-4D97-AF65-F5344CB8AC3E}">
        <p14:creationId xmlns:p14="http://schemas.microsoft.com/office/powerpoint/2010/main" val="835469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041123"/>
              </p:ext>
            </p:extLst>
          </p:nvPr>
        </p:nvGraphicFramePr>
        <p:xfrm>
          <a:off x="990600" y="12192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57662694"/>
              </p:ext>
            </p:extLst>
          </p:nvPr>
        </p:nvGraphicFramePr>
        <p:xfrm>
          <a:off x="762000" y="1905000"/>
          <a:ext cx="7543800" cy="3444240"/>
        </p:xfrm>
        <a:graphic>
          <a:graphicData uri="http://schemas.openxmlformats.org/drawingml/2006/table">
            <a:tbl>
              <a:tblPr firstRow="1" bandRow="1">
                <a:tableStyleId>{5940675A-B579-460E-94D1-54222C63F5DA}</a:tableStyleId>
              </a:tblPr>
              <a:tblGrid>
                <a:gridCol w="1257300"/>
                <a:gridCol w="1257300"/>
                <a:gridCol w="1257300"/>
                <a:gridCol w="1333500"/>
                <a:gridCol w="1371600"/>
                <a:gridCol w="1066800"/>
              </a:tblGrid>
              <a:tr h="472440">
                <a:tc>
                  <a:txBody>
                    <a:bodyPr/>
                    <a:lstStyle/>
                    <a:p>
                      <a:endParaRPr lang="en-US" dirty="0"/>
                    </a:p>
                  </a:txBody>
                  <a:tcPr>
                    <a:solidFill>
                      <a:schemeClr val="accent3">
                        <a:lumMod val="60000"/>
                        <a:lumOff val="40000"/>
                      </a:schemeClr>
                    </a:solidFill>
                  </a:tcPr>
                </a:tc>
                <a:tc>
                  <a:txBody>
                    <a:bodyPr/>
                    <a:lstStyle/>
                    <a:p>
                      <a:pPr algn="ctr"/>
                      <a:r>
                        <a:rPr lang="en-US" sz="1400" dirty="0" smtClean="0">
                          <a:latin typeface="Comic Sans MS" pitchFamily="66" charset="0"/>
                        </a:rPr>
                        <a:t>Beginning</a:t>
                      </a:r>
                    </a:p>
                    <a:p>
                      <a:pPr algn="ctr"/>
                      <a:r>
                        <a:rPr lang="en-US" sz="1400" dirty="0" smtClean="0">
                          <a:latin typeface="Comic Sans MS" pitchFamily="66" charset="0"/>
                        </a:rPr>
                        <a:t>1</a:t>
                      </a:r>
                      <a:endParaRPr lang="en-US" sz="1400" dirty="0">
                        <a:latin typeface="Comic Sans MS" pitchFamily="66" charset="0"/>
                      </a:endParaRPr>
                    </a:p>
                  </a:txBody>
                  <a:tcPr>
                    <a:solidFill>
                      <a:schemeClr val="accent3">
                        <a:lumMod val="60000"/>
                        <a:lumOff val="40000"/>
                      </a:schemeClr>
                    </a:solidFill>
                  </a:tcPr>
                </a:tc>
                <a:tc>
                  <a:txBody>
                    <a:bodyPr/>
                    <a:lstStyle/>
                    <a:p>
                      <a:pPr algn="ctr"/>
                      <a:r>
                        <a:rPr lang="en-US" sz="1400" dirty="0" smtClean="0">
                          <a:latin typeface="Comic Sans MS" pitchFamily="66" charset="0"/>
                        </a:rPr>
                        <a:t>Developing</a:t>
                      </a:r>
                    </a:p>
                    <a:p>
                      <a:pPr algn="ctr"/>
                      <a:r>
                        <a:rPr lang="en-US" sz="1400" dirty="0" smtClean="0"/>
                        <a:t>2</a:t>
                      </a:r>
                      <a:endParaRPr lang="en-US" sz="1400" dirty="0"/>
                    </a:p>
                  </a:txBody>
                  <a:tcPr>
                    <a:solidFill>
                      <a:schemeClr val="accent3">
                        <a:lumMod val="60000"/>
                        <a:lumOff val="40000"/>
                      </a:schemeClr>
                    </a:solidFill>
                  </a:tcPr>
                </a:tc>
                <a:tc>
                  <a:txBody>
                    <a:bodyPr/>
                    <a:lstStyle/>
                    <a:p>
                      <a:pPr algn="ctr"/>
                      <a:r>
                        <a:rPr lang="en-US" sz="1400" dirty="0" smtClean="0">
                          <a:latin typeface="Comic Sans MS" pitchFamily="66" charset="0"/>
                        </a:rPr>
                        <a:t>Accomplished</a:t>
                      </a:r>
                    </a:p>
                    <a:p>
                      <a:pPr algn="ctr"/>
                      <a:r>
                        <a:rPr lang="en-US" sz="1200" dirty="0" smtClean="0">
                          <a:latin typeface="Comic Sans MS" pitchFamily="66" charset="0"/>
                        </a:rPr>
                        <a:t>3</a:t>
                      </a:r>
                      <a:endParaRPr lang="en-US" sz="1200" dirty="0">
                        <a:latin typeface="Comic Sans MS" pitchFamily="66" charset="0"/>
                      </a:endParaRPr>
                    </a:p>
                  </a:txBody>
                  <a:tcPr>
                    <a:solidFill>
                      <a:schemeClr val="accent3">
                        <a:lumMod val="60000"/>
                        <a:lumOff val="40000"/>
                      </a:schemeClr>
                    </a:solidFill>
                  </a:tcPr>
                </a:tc>
                <a:tc>
                  <a:txBody>
                    <a:bodyPr/>
                    <a:lstStyle/>
                    <a:p>
                      <a:pPr algn="ctr"/>
                      <a:r>
                        <a:rPr lang="en-US" sz="1400" dirty="0" smtClean="0">
                          <a:latin typeface="Comic Sans MS" pitchFamily="66" charset="0"/>
                        </a:rPr>
                        <a:t>Exemplary</a:t>
                      </a:r>
                    </a:p>
                    <a:p>
                      <a:pPr algn="ctr"/>
                      <a:r>
                        <a:rPr lang="en-US" sz="1400" dirty="0" smtClean="0">
                          <a:latin typeface="Comic Sans MS" pitchFamily="66" charset="0"/>
                        </a:rPr>
                        <a:t>4</a:t>
                      </a:r>
                      <a:endParaRPr lang="en-US" sz="1400" dirty="0">
                        <a:latin typeface="Comic Sans MS" pitchFamily="66" charset="0"/>
                      </a:endParaRPr>
                    </a:p>
                  </a:txBody>
                  <a:tcPr>
                    <a:solidFill>
                      <a:schemeClr val="accent3">
                        <a:lumMod val="60000"/>
                        <a:lumOff val="40000"/>
                      </a:schemeClr>
                    </a:solidFill>
                  </a:tcPr>
                </a:tc>
                <a:tc>
                  <a:txBody>
                    <a:bodyPr/>
                    <a:lstStyle/>
                    <a:p>
                      <a:pPr algn="ctr"/>
                      <a:r>
                        <a:rPr lang="en-US" sz="1400" dirty="0" smtClean="0">
                          <a:latin typeface="Comic Sans MS" pitchFamily="66" charset="0"/>
                        </a:rPr>
                        <a:t>Score</a:t>
                      </a:r>
                      <a:endParaRPr lang="en-US" sz="1400" dirty="0">
                        <a:latin typeface="Comic Sans MS" pitchFamily="66" charset="0"/>
                      </a:endParaRPr>
                    </a:p>
                  </a:txBody>
                  <a:tcPr>
                    <a:solidFill>
                      <a:schemeClr val="accent3">
                        <a:lumMod val="60000"/>
                        <a:lumOff val="40000"/>
                      </a:schemeClr>
                    </a:solidFill>
                  </a:tcPr>
                </a:tc>
              </a:tr>
              <a:tr h="472440">
                <a:tc>
                  <a:txBody>
                    <a:bodyPr/>
                    <a:lstStyle/>
                    <a:p>
                      <a:r>
                        <a:rPr lang="en-US" sz="1400" dirty="0" smtClean="0">
                          <a:latin typeface="Comic Sans MS" pitchFamily="66" charset="0"/>
                        </a:rPr>
                        <a:t>Storyboard</a:t>
                      </a:r>
                      <a:endParaRPr lang="en-US" sz="1400" dirty="0">
                        <a:latin typeface="Comic Sans MS" pitchFamily="66" charset="0"/>
                      </a:endParaRPr>
                    </a:p>
                  </a:txBody>
                  <a:tcPr>
                    <a:solidFill>
                      <a:schemeClr val="accent3">
                        <a:lumMod val="60000"/>
                        <a:lumOff val="40000"/>
                      </a:schemeClr>
                    </a:solidFill>
                  </a:tcPr>
                </a:tc>
                <a:tc>
                  <a:txBody>
                    <a:bodyPr/>
                    <a:lstStyle/>
                    <a:p>
                      <a:r>
                        <a:rPr lang="en-US" sz="1200" dirty="0" smtClean="0">
                          <a:latin typeface="Comic Sans MS" pitchFamily="66" charset="0"/>
                        </a:rPr>
                        <a:t>Completes one direction for storyboard.</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latin typeface="Comic Sans MS" pitchFamily="66" charset="0"/>
                        </a:rPr>
                        <a:t>Completes 3 directions for</a:t>
                      </a:r>
                      <a:r>
                        <a:rPr lang="en-US" sz="1200" baseline="0" dirty="0" smtClean="0">
                          <a:latin typeface="Comic Sans MS" pitchFamily="66" charset="0"/>
                        </a:rPr>
                        <a:t> storyboard.</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latin typeface="Comic Sans MS" pitchFamily="66" charset="0"/>
                        </a:rPr>
                        <a:t>Completes all 4 directions for storyboard.</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latin typeface="Comic Sans MS" pitchFamily="66" charset="0"/>
                        </a:rPr>
                        <a:t>Completes all 4 directions neatly</a:t>
                      </a:r>
                      <a:r>
                        <a:rPr lang="en-US" sz="1200" baseline="0" dirty="0" smtClean="0">
                          <a:latin typeface="Comic Sans MS" pitchFamily="66" charset="0"/>
                        </a:rPr>
                        <a:t> and to the highest level of performance.</a:t>
                      </a:r>
                      <a:endParaRPr lang="en-US" sz="1200" dirty="0">
                        <a:latin typeface="Comic Sans MS" pitchFamily="66" charset="0"/>
                      </a:endParaRP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r>
              <a:tr h="472440">
                <a:tc>
                  <a:txBody>
                    <a:bodyPr/>
                    <a:lstStyle/>
                    <a:p>
                      <a:r>
                        <a:rPr lang="en-US" sz="1400" dirty="0" smtClean="0">
                          <a:latin typeface="Comic Sans MS" pitchFamily="66" charset="0"/>
                        </a:rPr>
                        <a:t>Power point Presentation</a:t>
                      </a:r>
                      <a:endParaRPr lang="en-US" sz="1400" dirty="0">
                        <a:latin typeface="Comic Sans MS" pitchFamily="66" charset="0"/>
                      </a:endParaRPr>
                    </a:p>
                  </a:txBody>
                  <a:tcPr>
                    <a:solidFill>
                      <a:schemeClr val="accent3">
                        <a:lumMod val="60000"/>
                        <a:lumOff val="40000"/>
                      </a:schemeClr>
                    </a:solidFill>
                  </a:tcPr>
                </a:tc>
                <a:tc>
                  <a:txBody>
                    <a:bodyPr/>
                    <a:lstStyle/>
                    <a:p>
                      <a:r>
                        <a:rPr lang="en-US" sz="1200" dirty="0" smtClean="0">
                          <a:latin typeface="Comic Sans MS" pitchFamily="66" charset="0"/>
                        </a:rPr>
                        <a:t>Completes 2 slides for</a:t>
                      </a:r>
                      <a:r>
                        <a:rPr lang="en-US" sz="1200" baseline="0" dirty="0" smtClean="0">
                          <a:latin typeface="Comic Sans MS" pitchFamily="66" charset="0"/>
                        </a:rPr>
                        <a:t> presentation.</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latin typeface="Comic Sans MS" pitchFamily="66" charset="0"/>
                        </a:rPr>
                        <a:t>Completes 3 slides for</a:t>
                      </a:r>
                      <a:r>
                        <a:rPr lang="en-US" sz="1200" baseline="0" dirty="0" smtClean="0">
                          <a:latin typeface="Comic Sans MS" pitchFamily="66" charset="0"/>
                        </a:rPr>
                        <a:t> presentation to President.</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latin typeface="Comic Sans MS" pitchFamily="66" charset="0"/>
                        </a:rPr>
                        <a:t>Completes 4 slides for presentation with correct information.</a:t>
                      </a:r>
                      <a:endParaRPr lang="en-US" sz="1200" dirty="0">
                        <a:latin typeface="Comic Sans MS" pitchFamily="66" charset="0"/>
                      </a:endParaRPr>
                    </a:p>
                  </a:txBody>
                  <a:tcPr>
                    <a:solidFill>
                      <a:schemeClr val="accent3">
                        <a:lumMod val="20000"/>
                        <a:lumOff val="80000"/>
                      </a:schemeClr>
                    </a:solidFill>
                  </a:tcPr>
                </a:tc>
                <a:tc>
                  <a:txBody>
                    <a:bodyPr/>
                    <a:lstStyle/>
                    <a:p>
                      <a:r>
                        <a:rPr lang="en-US" sz="1200" dirty="0" smtClean="0">
                          <a:latin typeface="Comic Sans MS" pitchFamily="66" charset="0"/>
                        </a:rPr>
                        <a:t>Completes</a:t>
                      </a:r>
                    </a:p>
                    <a:p>
                      <a:r>
                        <a:rPr lang="en-US" sz="1200" baseline="0" dirty="0" smtClean="0">
                          <a:latin typeface="Comic Sans MS" pitchFamily="66" charset="0"/>
                        </a:rPr>
                        <a:t> power point presentation giving accurate information and interesting facts to the highest level of performance.</a:t>
                      </a:r>
                      <a:endParaRPr lang="en-US" sz="1200" dirty="0">
                        <a:latin typeface="Comic Sans MS" pitchFamily="66" charset="0"/>
                      </a:endParaRP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tr>
            </a:tbl>
          </a:graphicData>
        </a:graphic>
      </p:graphicFrame>
      <p:sp>
        <p:nvSpPr>
          <p:cNvPr id="6" name="Action Button: Forward or Next 5">
            <a:hlinkClick r:id="" action="ppaction://hlinkshowjump?jump=nextslide" highlightClick="1"/>
          </p:cNvPr>
          <p:cNvSpPr/>
          <p:nvPr/>
        </p:nvSpPr>
        <p:spPr>
          <a:xfrm>
            <a:off x="7391400" y="5867400"/>
            <a:ext cx="10668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8239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Comic Sans MS" pitchFamily="66" charset="0"/>
              </a:rPr>
              <a:t>Conclusion</a:t>
            </a:r>
            <a:br>
              <a:rPr lang="en-US" sz="3600" dirty="0" smtClean="0">
                <a:latin typeface="Comic Sans MS" pitchFamily="66" charset="0"/>
              </a:rPr>
            </a:br>
            <a:endParaRPr lang="en-US" sz="3600" dirty="0">
              <a:latin typeface="Comic Sans MS" pitchFamily="66" charset="0"/>
            </a:endParaRPr>
          </a:p>
        </p:txBody>
      </p:sp>
      <p:sp>
        <p:nvSpPr>
          <p:cNvPr id="9" name="Content Placeholder 8"/>
          <p:cNvSpPr>
            <a:spLocks noGrp="1"/>
          </p:cNvSpPr>
          <p:nvPr>
            <p:ph idx="1"/>
          </p:nvPr>
        </p:nvSpPr>
        <p:spPr>
          <a:xfrm>
            <a:off x="457200" y="1752600"/>
            <a:ext cx="8229600" cy="4876800"/>
          </a:xfrm>
        </p:spPr>
        <p:txBody>
          <a:bodyPr>
            <a:normAutofit/>
          </a:bodyPr>
          <a:lstStyle/>
          <a:p>
            <a:pPr marL="0" indent="0" algn="ctr">
              <a:buNone/>
            </a:pPr>
            <a:r>
              <a:rPr lang="en-US" sz="2800" dirty="0" smtClean="0">
                <a:latin typeface="Comic Sans MS" pitchFamily="66" charset="0"/>
              </a:rPr>
              <a:t>Congratulations on completing your dinosaur challenge.  I hope you are able to convince the President to choose your dinosaur.  As a reward for your hard work, here are some links for fun dinosaur activities! </a:t>
            </a:r>
          </a:p>
          <a:p>
            <a:pPr marL="0" indent="0" algn="ctr">
              <a:buNone/>
            </a:pPr>
            <a:endParaRPr lang="en-US" sz="2800" dirty="0">
              <a:latin typeface="Comic Sans MS" pitchFamily="66" charset="0"/>
            </a:endParaRPr>
          </a:p>
          <a:p>
            <a:pPr marL="0" indent="0">
              <a:buNone/>
            </a:pPr>
            <a:endParaRPr lang="en-US" sz="1400" dirty="0" smtClean="0">
              <a:latin typeface="Comic Sans MS" pitchFamily="66" charset="0"/>
            </a:endParaRPr>
          </a:p>
          <a:p>
            <a:pPr marL="0" indent="0">
              <a:buNone/>
            </a:pPr>
            <a:endParaRPr lang="en-US" sz="1400" dirty="0">
              <a:latin typeface="Comic Sans MS" pitchFamily="66" charset="0"/>
            </a:endParaRPr>
          </a:p>
          <a:p>
            <a:pPr marL="0" indent="0">
              <a:buNone/>
            </a:pPr>
            <a:r>
              <a:rPr lang="en-US" sz="1800" dirty="0" smtClean="0">
                <a:latin typeface="Comic Sans MS" pitchFamily="66" charset="0"/>
                <a:hlinkClick r:id="rId5"/>
              </a:rPr>
              <a:t>Dinosaur Playground</a:t>
            </a:r>
            <a:r>
              <a:rPr lang="en-US" sz="1800" dirty="0" smtClean="0">
                <a:latin typeface="Comic Sans MS" pitchFamily="66" charset="0"/>
              </a:rPr>
              <a:t> </a:t>
            </a:r>
          </a:p>
          <a:p>
            <a:pPr marL="0" indent="0">
              <a:buNone/>
            </a:pPr>
            <a:endParaRPr lang="en-US" sz="1400" dirty="0" smtClean="0">
              <a:latin typeface="Comic Sans MS" pitchFamily="66" charset="0"/>
            </a:endParaRPr>
          </a:p>
          <a:p>
            <a:pPr marL="0" indent="0">
              <a:buNone/>
            </a:pPr>
            <a:r>
              <a:rPr lang="en-US" sz="1800" dirty="0" smtClean="0">
                <a:latin typeface="Comic Sans MS" pitchFamily="66" charset="0"/>
                <a:hlinkClick r:id="rId6"/>
              </a:rPr>
              <a:t>Paleontology</a:t>
            </a:r>
            <a:r>
              <a:rPr lang="en-US" sz="1400" dirty="0" smtClean="0">
                <a:latin typeface="Comic Sans MS" pitchFamily="66" charset="0"/>
              </a:rPr>
              <a:t> </a:t>
            </a:r>
            <a:endParaRPr lang="en-US" sz="1400" dirty="0">
              <a:latin typeface="Comic Sans MS" pitchFamily="66" charset="0"/>
            </a:endParaRPr>
          </a:p>
        </p:txBody>
      </p:sp>
      <p:pic>
        <p:nvPicPr>
          <p:cNvPr id="10242" name="Picture 2" descr="C:\Users\knbnjnnnnnnnnnjfkfkk\AppData\Local\Microsoft\Windows\Temporary Internet Files\Content.IE5\10KQHC2D\MC90007104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2865" y="4604657"/>
            <a:ext cx="1700382" cy="1387681"/>
          </a:xfrm>
          <a:prstGeom prst="rect">
            <a:avLst/>
          </a:prstGeom>
          <a:noFill/>
          <a:extLst>
            <a:ext uri="{909E8E84-426E-40DD-AFC4-6F175D3DCCD1}">
              <a14:hiddenFill xmlns:a14="http://schemas.microsoft.com/office/drawing/2010/main">
                <a:solidFill>
                  <a:srgbClr val="FFFFFF"/>
                </a:solidFill>
              </a14:hiddenFill>
            </a:ext>
          </a:extLst>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020208" y="3962400"/>
            <a:ext cx="609600" cy="609600"/>
          </a:xfrm>
          <a:prstGeom prst="rect">
            <a:avLst/>
          </a:prstGeom>
        </p:spPr>
      </p:pic>
      <p:sp>
        <p:nvSpPr>
          <p:cNvPr id="3" name="Rectangle 2"/>
          <p:cNvSpPr/>
          <p:nvPr/>
        </p:nvSpPr>
        <p:spPr>
          <a:xfrm>
            <a:off x="468086" y="4082534"/>
            <a:ext cx="5486400" cy="369332"/>
          </a:xfrm>
          <a:prstGeom prst="rect">
            <a:avLst/>
          </a:prstGeom>
        </p:spPr>
        <p:txBody>
          <a:bodyPr wrap="square">
            <a:spAutoFit/>
          </a:bodyPr>
          <a:lstStyle/>
          <a:p>
            <a:r>
              <a:rPr lang="en-US" dirty="0" err="1" smtClean="0">
                <a:latin typeface="Comic Sans MS" pitchFamily="66" charset="0"/>
                <a:hlinkClick r:id="rId9"/>
              </a:rPr>
              <a:t>Dinomatch</a:t>
            </a: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0663035"/>
              </p:ext>
            </p:extLst>
          </p:nvPr>
        </p:nvGraphicFramePr>
        <p:xfrm>
          <a:off x="1219200"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10" action="ppaction://hlinksldjump"/>
                        </a:rPr>
                        <a:t>Introduction</a:t>
                      </a:r>
                      <a:endParaRPr lang="en-US" sz="1400" dirty="0"/>
                    </a:p>
                  </a:txBody>
                  <a:tcPr/>
                </a:tc>
                <a:tc>
                  <a:txBody>
                    <a:bodyPr/>
                    <a:lstStyle/>
                    <a:p>
                      <a:pPr algn="ctr"/>
                      <a:r>
                        <a:rPr lang="en-US" sz="1400" dirty="0" smtClean="0">
                          <a:hlinkClick r:id="rId11" action="ppaction://hlinksldjump"/>
                        </a:rPr>
                        <a:t>Task</a:t>
                      </a:r>
                      <a:endParaRPr lang="en-US" sz="1400" dirty="0"/>
                    </a:p>
                  </a:txBody>
                  <a:tcPr/>
                </a:tc>
                <a:tc>
                  <a:txBody>
                    <a:bodyPr/>
                    <a:lstStyle/>
                    <a:p>
                      <a:pPr algn="ctr"/>
                      <a:r>
                        <a:rPr lang="en-US" sz="1400" dirty="0" smtClean="0">
                          <a:hlinkClick r:id="rId12" action="ppaction://hlinksldjump"/>
                        </a:rPr>
                        <a:t>Process</a:t>
                      </a:r>
                      <a:endParaRPr lang="en-US" sz="1400" dirty="0"/>
                    </a:p>
                  </a:txBody>
                  <a:tcPr/>
                </a:tc>
                <a:tc>
                  <a:txBody>
                    <a:bodyPr/>
                    <a:lstStyle/>
                    <a:p>
                      <a:pPr algn="ctr"/>
                      <a:r>
                        <a:rPr lang="en-US" sz="1400" dirty="0" smtClean="0">
                          <a:hlinkClick r:id="rId13" action="ppaction://hlinksldjump"/>
                        </a:rPr>
                        <a:t>Resources</a:t>
                      </a:r>
                      <a:endParaRPr lang="en-US" sz="1400" dirty="0"/>
                    </a:p>
                  </a:txBody>
                  <a:tcPr/>
                </a:tc>
                <a:tc>
                  <a:txBody>
                    <a:bodyPr/>
                    <a:lstStyle/>
                    <a:p>
                      <a:pPr algn="ctr"/>
                      <a:r>
                        <a:rPr lang="en-US" sz="1400" dirty="0" smtClean="0">
                          <a:hlinkClick r:id="rId14" action="ppaction://hlinksldjump"/>
                        </a:rPr>
                        <a:t>Evaluation</a:t>
                      </a:r>
                      <a:endParaRPr lang="en-US" sz="1400" dirty="0"/>
                    </a:p>
                  </a:txBody>
                  <a:tcPr/>
                </a:tc>
                <a:tc>
                  <a:txBody>
                    <a:bodyPr/>
                    <a:lstStyle/>
                    <a:p>
                      <a:r>
                        <a:rPr lang="en-US" sz="1400" dirty="0" smtClean="0">
                          <a:latin typeface="Comic Sans MS" pitchFamily="66" charset="0"/>
                          <a:hlinkClick r:id="rId15" action="ppaction://hlinksldjump"/>
                        </a:rPr>
                        <a:t>Conclusion</a:t>
                      </a:r>
                      <a:endParaRPr lang="en-US" sz="1400" dirty="0">
                        <a:latin typeface="Comic Sans MS" pitchFamily="66" charset="0"/>
                      </a:endParaRPr>
                    </a:p>
                  </a:txBody>
                  <a:tcPr/>
                </a:tc>
              </a:tr>
            </a:tbl>
          </a:graphicData>
        </a:graphic>
      </p:graphicFrame>
      <p:sp>
        <p:nvSpPr>
          <p:cNvPr id="4" name="Rectangle 3"/>
          <p:cNvSpPr/>
          <p:nvPr/>
        </p:nvSpPr>
        <p:spPr>
          <a:xfrm>
            <a:off x="486256" y="6026705"/>
            <a:ext cx="7416800" cy="369332"/>
          </a:xfrm>
          <a:prstGeom prst="rect">
            <a:avLst/>
          </a:prstGeom>
        </p:spPr>
        <p:txBody>
          <a:bodyPr wrap="square">
            <a:spAutoFit/>
          </a:bodyPr>
          <a:lstStyle/>
          <a:p>
            <a:r>
              <a:rPr lang="en-US" dirty="0" smtClean="0">
                <a:latin typeface="Comic Sans MS" pitchFamily="66" charset="0"/>
                <a:hlinkClick r:id="rId16"/>
              </a:rPr>
              <a:t>Dinosaur Games and Activities</a:t>
            </a:r>
            <a:r>
              <a:rPr lang="en-US" dirty="0" smtClean="0">
                <a:latin typeface="Comic Sans MS" pitchFamily="66" charset="0"/>
              </a:rPr>
              <a:t> </a:t>
            </a:r>
            <a:endParaRPr lang="en-US" dirty="0">
              <a:latin typeface="Comic Sans MS" pitchFamily="66" charset="0"/>
            </a:endParaRPr>
          </a:p>
        </p:txBody>
      </p:sp>
      <p:sp>
        <p:nvSpPr>
          <p:cNvPr id="6" name="Rectangle 5"/>
          <p:cNvSpPr/>
          <p:nvPr/>
        </p:nvSpPr>
        <p:spPr>
          <a:xfrm>
            <a:off x="464457" y="4548558"/>
            <a:ext cx="3864303" cy="369332"/>
          </a:xfrm>
          <a:prstGeom prst="rect">
            <a:avLst/>
          </a:prstGeom>
        </p:spPr>
        <p:txBody>
          <a:bodyPr wrap="square">
            <a:spAutoFit/>
          </a:bodyPr>
          <a:lstStyle/>
          <a:p>
            <a:r>
              <a:rPr lang="en-US" dirty="0" err="1" smtClean="0">
                <a:latin typeface="Comic Sans MS" pitchFamily="66" charset="0"/>
                <a:hlinkClick r:id="rId17"/>
              </a:rPr>
              <a:t>Kidsonly</a:t>
            </a:r>
            <a:r>
              <a:rPr lang="en-US" dirty="0" smtClean="0"/>
              <a:t> </a:t>
            </a:r>
            <a:endParaRPr lang="en-US" dirty="0"/>
          </a:p>
        </p:txBody>
      </p:sp>
    </p:spTree>
    <p:extLst>
      <p:ext uri="{BB962C8B-B14F-4D97-AF65-F5344CB8AC3E}">
        <p14:creationId xmlns:p14="http://schemas.microsoft.com/office/powerpoint/2010/main" val="2525488660"/>
      </p:ext>
    </p:extLst>
  </p:cSld>
  <p:clrMapOvr>
    <a:masterClrMapping/>
  </p:clrMapOvr>
  <mc:AlternateContent xmlns:mc="http://schemas.openxmlformats.org/markup-compatibility/2006" xmlns:p14="http://schemas.microsoft.com/office/powerpoint/2010/main">
    <mc:Choice Requires="p14">
      <p:transition spd="slow" p14:dur="1250">
        <p:sndAc>
          <p:stSnd>
            <p:snd r:embed="rId4" name="applause.wav"/>
          </p:stSnd>
        </p:sndAc>
      </p:transition>
    </mc:Choice>
    <mc:Fallback xmlns="">
      <p:transition spd="slow">
        <p:sndAc>
          <p:stSnd>
            <p:snd r:embed="rId18"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2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latin typeface="Comic Sans MS" pitchFamily="66" charset="0"/>
              </a:rPr>
              <a:t>Teacher’s Notes</a:t>
            </a:r>
            <a:endParaRPr lang="en-US" sz="3200" dirty="0">
              <a:latin typeface="Comic Sans MS" pitchFamily="66" charset="0"/>
            </a:endParaRPr>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latin typeface="Comic Sans MS" pitchFamily="66" charset="0"/>
              </a:rPr>
              <a:t>The paleontologists will show their presentations to The President (Computer Teacher) and  the President’s advisors (Grade 4 Buddy Class).  </a:t>
            </a:r>
          </a:p>
          <a:p>
            <a:r>
              <a:rPr lang="en-US" sz="2800" dirty="0" smtClean="0">
                <a:latin typeface="Comic Sans MS" pitchFamily="66" charset="0"/>
              </a:rPr>
              <a:t>The advisors will be given a form to chose the dinosaur they would save. They must give two reasons why they would choose that dinosaur. </a:t>
            </a:r>
            <a:endParaRPr lang="en-US" sz="2800" dirty="0">
              <a:latin typeface="Comic Sans MS" pitchFamily="66" charset="0"/>
            </a:endParaRPr>
          </a:p>
        </p:txBody>
      </p:sp>
      <p:sp>
        <p:nvSpPr>
          <p:cNvPr id="4" name="Action Button: Forward or Next 3">
            <a:hlinkClick r:id="" action="ppaction://hlinkshowjump?jump=nextslide" highlightClick="1"/>
          </p:cNvPr>
          <p:cNvSpPr/>
          <p:nvPr/>
        </p:nvSpPr>
        <p:spPr>
          <a:xfrm>
            <a:off x="7239000" y="5257800"/>
            <a:ext cx="914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usan\AppData\Local\Microsoft\Windows\Temporary Internet Files\Content.IE5\ROMQ04ZR\MC9003379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876800"/>
            <a:ext cx="1828800" cy="14264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562227748"/>
              </p:ext>
            </p:extLst>
          </p:nvPr>
        </p:nvGraphicFramePr>
        <p:xfrm>
          <a:off x="876300"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Tree>
    <p:extLst>
      <p:ext uri="{BB962C8B-B14F-4D97-AF65-F5344CB8AC3E}">
        <p14:creationId xmlns:p14="http://schemas.microsoft.com/office/powerpoint/2010/main" val="2160044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latin typeface="Comic Sans MS" pitchFamily="66" charset="0"/>
              </a:rPr>
              <a:t>What Dinosaur Will You Choose?</a:t>
            </a:r>
            <a:endParaRPr lang="en-US" sz="3200" dirty="0">
              <a:latin typeface="Comic Sans MS" pitchFamily="66" charset="0"/>
            </a:endParaRPr>
          </a:p>
        </p:txBody>
      </p:sp>
      <p:sp>
        <p:nvSpPr>
          <p:cNvPr id="3" name="Content Placeholder 2"/>
          <p:cNvSpPr>
            <a:spLocks noGrp="1"/>
          </p:cNvSpPr>
          <p:nvPr>
            <p:ph idx="1"/>
          </p:nvPr>
        </p:nvSpPr>
        <p:spPr>
          <a:xfrm>
            <a:off x="457200" y="1646847"/>
            <a:ext cx="8229600" cy="4830763"/>
          </a:xfrm>
        </p:spPr>
        <p:txBody>
          <a:bodyPr>
            <a:normAutofit/>
          </a:bodyPr>
          <a:lstStyle/>
          <a:p>
            <a:pPr marL="0" indent="0">
              <a:buNone/>
            </a:pPr>
            <a:r>
              <a:rPr lang="en-US" sz="2400" dirty="0" smtClean="0">
                <a:latin typeface="Comic Sans MS" pitchFamily="66" charset="0"/>
              </a:rPr>
              <a:t>Name of Advisor: ______________________</a:t>
            </a:r>
          </a:p>
          <a:p>
            <a:pPr marL="0" indent="0">
              <a:buNone/>
            </a:pPr>
            <a:endParaRPr lang="en-US" sz="2400" dirty="0" smtClean="0">
              <a:latin typeface="Comic Sans MS" pitchFamily="66" charset="0"/>
            </a:endParaRPr>
          </a:p>
          <a:p>
            <a:pPr marL="0" indent="0">
              <a:buNone/>
            </a:pPr>
            <a:r>
              <a:rPr lang="en-US" sz="2400" dirty="0" smtClean="0">
                <a:latin typeface="Comic Sans MS" pitchFamily="66" charset="0"/>
              </a:rPr>
              <a:t>The name of the dinosaur I would bring back to life is ______________________________.</a:t>
            </a:r>
          </a:p>
          <a:p>
            <a:pPr marL="0" indent="0">
              <a:buNone/>
            </a:pPr>
            <a:endParaRPr lang="en-US" sz="2400" dirty="0" smtClean="0">
              <a:latin typeface="Comic Sans MS" pitchFamily="66" charset="0"/>
            </a:endParaRPr>
          </a:p>
          <a:p>
            <a:pPr marL="0" indent="0">
              <a:buNone/>
            </a:pPr>
            <a:r>
              <a:rPr lang="en-US" sz="2400" dirty="0" smtClean="0">
                <a:latin typeface="Comic Sans MS" pitchFamily="66" charset="0"/>
              </a:rPr>
              <a:t>My reasons are:</a:t>
            </a:r>
          </a:p>
          <a:p>
            <a:pPr marL="457200" indent="-457200">
              <a:buAutoNum type="arabicPeriod"/>
            </a:pPr>
            <a:r>
              <a:rPr lang="en-US" sz="2400" dirty="0" smtClean="0">
                <a:latin typeface="Comic Sans MS" pitchFamily="66" charset="0"/>
              </a:rPr>
              <a:t>______________________________________________________________________________</a:t>
            </a:r>
          </a:p>
          <a:p>
            <a:pPr marL="457200" indent="-457200">
              <a:buAutoNum type="arabicPeriod"/>
            </a:pPr>
            <a:r>
              <a:rPr lang="en-US" sz="2400" dirty="0" smtClean="0">
                <a:latin typeface="Comic Sans MS" pitchFamily="66" charset="0"/>
              </a:rPr>
              <a:t>______________________________________________________________________________</a:t>
            </a:r>
          </a:p>
        </p:txBody>
      </p:sp>
      <p:pic>
        <p:nvPicPr>
          <p:cNvPr id="2050" name="Picture 2" descr="C:\Users\Susan\AppData\Local\Microsoft\Windows\Temporary Internet Files\Content.IE5\1UF0GBZR\MC9000573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867400"/>
            <a:ext cx="2796510" cy="8388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016642"/>
              </p:ext>
            </p:extLst>
          </p:nvPr>
        </p:nvGraphicFramePr>
        <p:xfrm>
          <a:off x="990600" y="11430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Tree>
    <p:extLst>
      <p:ext uri="{BB962C8B-B14F-4D97-AF65-F5344CB8AC3E}">
        <p14:creationId xmlns:p14="http://schemas.microsoft.com/office/powerpoint/2010/main" val="1137895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itchFamily="66" charset="0"/>
              </a:rPr>
              <a:t>Ankylosaurus</a:t>
            </a:r>
            <a:endParaRPr lang="en-US" dirty="0">
              <a:latin typeface="Comic Sans MS" pitchFamily="66" charset="0"/>
            </a:endParaRPr>
          </a:p>
        </p:txBody>
      </p:sp>
      <p:sp>
        <p:nvSpPr>
          <p:cNvPr id="3" name="Content Placeholder 2"/>
          <p:cNvSpPr>
            <a:spLocks noGrp="1"/>
          </p:cNvSpPr>
          <p:nvPr>
            <p:ph idx="1"/>
          </p:nvPr>
        </p:nvSpPr>
        <p:spPr>
          <a:xfrm>
            <a:off x="457200" y="2209800"/>
            <a:ext cx="8229600" cy="3916363"/>
          </a:xfrm>
        </p:spPr>
        <p:txBody>
          <a:bodyPr>
            <a:normAutofit/>
          </a:bodyPr>
          <a:lstStyle/>
          <a:p>
            <a:pPr marL="0" indent="0" algn="ctr">
              <a:buNone/>
            </a:pPr>
            <a:r>
              <a:rPr lang="en-US" sz="2000" dirty="0" smtClean="0">
                <a:latin typeface="Comic Sans MS" pitchFamily="66" charset="0"/>
              </a:rPr>
              <a:t>Click on the links below to find information about your dinosaur. </a:t>
            </a:r>
          </a:p>
          <a:p>
            <a:pPr marL="0" indent="0" algn="ctr">
              <a:buNone/>
            </a:pPr>
            <a:endParaRPr lang="en-US" sz="2000" dirty="0">
              <a:latin typeface="Comic Sans MS" pitchFamily="66" charset="0"/>
            </a:endParaRPr>
          </a:p>
          <a:p>
            <a:pPr marL="0" indent="0" algn="ctr">
              <a:buNone/>
            </a:pPr>
            <a:endParaRPr lang="en-US" sz="2000" dirty="0" smtClean="0">
              <a:latin typeface="Comic Sans MS" pitchFamily="66" charset="0"/>
            </a:endParaRPr>
          </a:p>
          <a:p>
            <a:pPr marL="0" indent="0" algn="ctr">
              <a:buNone/>
            </a:pPr>
            <a:endParaRPr lang="en-US" sz="2000" dirty="0">
              <a:latin typeface="Comic Sans MS" pitchFamily="66" charset="0"/>
            </a:endParaRPr>
          </a:p>
          <a:p>
            <a:pPr marL="0" indent="0" algn="ctr">
              <a:buNone/>
            </a:pPr>
            <a:r>
              <a:rPr lang="en-US" sz="2000" dirty="0">
                <a:latin typeface="Comic Sans MS" pitchFamily="66" charset="0"/>
                <a:hlinkClick r:id="rId2"/>
              </a:rPr>
              <a:t>http://www.enchantedlearning.com/subjects/dinosaurs</a:t>
            </a:r>
            <a:r>
              <a:rPr lang="en-US" sz="2000" dirty="0" smtClean="0">
                <a:latin typeface="Comic Sans MS" pitchFamily="66" charset="0"/>
                <a:hlinkClick r:id="rId2"/>
              </a:rPr>
              <a:t>/</a:t>
            </a:r>
            <a:r>
              <a:rPr lang="en-US" sz="2000" dirty="0" smtClean="0">
                <a:latin typeface="Comic Sans MS" pitchFamily="66" charset="0"/>
              </a:rPr>
              <a:t> </a:t>
            </a:r>
            <a:endParaRPr lang="en-US" sz="20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5044128"/>
              </p:ext>
            </p:extLst>
          </p:nvPr>
        </p:nvGraphicFramePr>
        <p:xfrm>
          <a:off x="9906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pic>
        <p:nvPicPr>
          <p:cNvPr id="1026" name="Picture 2" descr="https://encrypted-tbn2.gstatic.com/images?q=tbn:ANd9GcScsYR6GoYACP2iDDBKrD1MnUDg-166_LC_79A_4fly-P-Z5Pt0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876800"/>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076806"/>
            <a:ext cx="7772400" cy="369332"/>
          </a:xfrm>
          <a:prstGeom prst="rect">
            <a:avLst/>
          </a:prstGeom>
        </p:spPr>
        <p:txBody>
          <a:bodyPr wrap="square">
            <a:spAutoFit/>
          </a:bodyPr>
          <a:lstStyle/>
          <a:p>
            <a:endParaRPr lang="en-US" dirty="0"/>
          </a:p>
        </p:txBody>
      </p:sp>
      <p:sp>
        <p:nvSpPr>
          <p:cNvPr id="6" name="Rectangle 5"/>
          <p:cNvSpPr/>
          <p:nvPr/>
        </p:nvSpPr>
        <p:spPr>
          <a:xfrm>
            <a:off x="457200" y="4276216"/>
            <a:ext cx="79629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www.kidsdinos.com/dinosaurs-for-children.php?dinosaur=Ankylosaurus</a:t>
            </a:r>
            <a:r>
              <a:rPr lang="en-US" dirty="0" smtClean="0"/>
              <a:t> </a:t>
            </a:r>
            <a:endParaRPr lang="en-US" dirty="0"/>
          </a:p>
        </p:txBody>
      </p:sp>
    </p:spTree>
    <p:extLst>
      <p:ext uri="{BB962C8B-B14F-4D97-AF65-F5344CB8AC3E}">
        <p14:creationId xmlns:p14="http://schemas.microsoft.com/office/powerpoint/2010/main" val="1950997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Apatosaurus</a:t>
            </a:r>
            <a:endParaRPr lang="en-US" dirty="0">
              <a:latin typeface="Comic Sans MS" pitchFamily="66" charset="0"/>
            </a:endParaRPr>
          </a:p>
        </p:txBody>
      </p:sp>
      <p:sp>
        <p:nvSpPr>
          <p:cNvPr id="3" name="Content Placeholder 2"/>
          <p:cNvSpPr>
            <a:spLocks noGrp="1"/>
          </p:cNvSpPr>
          <p:nvPr>
            <p:ph idx="1"/>
          </p:nvPr>
        </p:nvSpPr>
        <p:spPr>
          <a:xfrm>
            <a:off x="457200" y="2209800"/>
            <a:ext cx="8229600" cy="3916363"/>
          </a:xfrm>
        </p:spPr>
        <p:txBody>
          <a:bodyPr>
            <a:normAutofit/>
          </a:bodyPr>
          <a:lstStyle/>
          <a:p>
            <a:pPr marL="0" indent="0" algn="ctr">
              <a:buNone/>
            </a:pPr>
            <a:r>
              <a:rPr lang="en-US" sz="2000" dirty="0" smtClean="0">
                <a:latin typeface="Comic Sans MS" pitchFamily="66" charset="0"/>
              </a:rPr>
              <a:t>Click on the links below to find information about your dinosaur.</a:t>
            </a:r>
            <a:endParaRPr lang="en-US" sz="20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20665698"/>
              </p:ext>
            </p:extLst>
          </p:nvPr>
        </p:nvGraphicFramePr>
        <p:xfrm>
          <a:off x="1066800" y="13716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2050" name="Picture 2" descr="https://encrypted-tbn3.gstatic.com/images?q=tbn:ANd9GcTi01nNxI1PNymBtJtRjv-XmH_SAYHkomgi8b-_uVYwVYQ9eeT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267200"/>
            <a:ext cx="2276475" cy="2009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2750795"/>
            <a:ext cx="59436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1219200" y="3468469"/>
            <a:ext cx="76200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www.kidsdinos.com/dinosaurs-for-children.php?dinosaur=Apatosaurus</a:t>
            </a:r>
            <a:r>
              <a:rPr lang="en-US" dirty="0" smtClean="0"/>
              <a:t> </a:t>
            </a:r>
            <a:endParaRPr lang="en-US" dirty="0"/>
          </a:p>
        </p:txBody>
      </p:sp>
    </p:spTree>
    <p:extLst>
      <p:ext uri="{BB962C8B-B14F-4D97-AF65-F5344CB8AC3E}">
        <p14:creationId xmlns:p14="http://schemas.microsoft.com/office/powerpoint/2010/main" val="4052711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Brachiosaurus</a:t>
            </a:r>
            <a:endParaRPr lang="en-US" dirty="0">
              <a:latin typeface="Comic Sans MS" pitchFamily="66" charset="0"/>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lgn="ctr">
              <a:buNone/>
            </a:pPr>
            <a:r>
              <a:rPr lang="en-US" sz="2000" dirty="0" smtClean="0">
                <a:latin typeface="Comic Sans MS" pitchFamily="66" charset="0"/>
              </a:rPr>
              <a:t>Click on the links below to find information about your dinosaur.</a:t>
            </a:r>
            <a:endParaRPr lang="en-US" sz="20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61477764"/>
              </p:ext>
            </p:extLst>
          </p:nvPr>
        </p:nvGraphicFramePr>
        <p:xfrm>
          <a:off x="990600"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3074" name="Picture 2" descr="https://encrypted-tbn3.gstatic.com/images?q=tbn:ANd9GcTgV29DoZq7XbOtkwsFmLjG2sw0pvChc7y1DxZuhbF879W1ehEx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26720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2920946"/>
            <a:ext cx="62484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761999" y="3429000"/>
            <a:ext cx="7877175"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www.kidsdinos.com/dinosaurs-for-children.php?dinosaur=Brachiosaurus</a:t>
            </a:r>
            <a:r>
              <a:rPr lang="en-US" dirty="0" smtClean="0"/>
              <a:t> </a:t>
            </a:r>
            <a:endParaRPr lang="en-US" dirty="0"/>
          </a:p>
        </p:txBody>
      </p:sp>
    </p:spTree>
    <p:extLst>
      <p:ext uri="{BB962C8B-B14F-4D97-AF65-F5344CB8AC3E}">
        <p14:creationId xmlns:p14="http://schemas.microsoft.com/office/powerpoint/2010/main" val="1063968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114800" cy="838200"/>
          </a:xfrm>
        </p:spPr>
        <p:txBody>
          <a:bodyPr/>
          <a:lstStyle/>
          <a:p>
            <a:r>
              <a:rPr lang="en-US" dirty="0" smtClean="0">
                <a:latin typeface="Comic Sans MS" pitchFamily="66" charset="0"/>
              </a:rPr>
              <a:t>Introduction  </a:t>
            </a:r>
            <a:endParaRPr lang="en-US" dirty="0">
              <a:latin typeface="Comic Sans MS" pitchFamily="66" charset="0"/>
            </a:endParaRPr>
          </a:p>
        </p:txBody>
      </p:sp>
      <p:sp>
        <p:nvSpPr>
          <p:cNvPr id="3" name="Content Placeholder 2"/>
          <p:cNvSpPr>
            <a:spLocks noGrp="1"/>
          </p:cNvSpPr>
          <p:nvPr>
            <p:ph idx="1"/>
          </p:nvPr>
        </p:nvSpPr>
        <p:spPr>
          <a:xfrm>
            <a:off x="640773" y="1219200"/>
            <a:ext cx="8229600" cy="4525963"/>
          </a:xfrm>
        </p:spPr>
        <p:txBody>
          <a:bodyPr>
            <a:normAutofit fontScale="92500" lnSpcReduction="20000"/>
          </a:bodyPr>
          <a:lstStyle/>
          <a:p>
            <a:pPr marL="0" indent="0">
              <a:buNone/>
            </a:pPr>
            <a:endParaRPr lang="en-US" dirty="0" smtClean="0"/>
          </a:p>
          <a:p>
            <a:pPr marL="0" indent="0">
              <a:buNone/>
            </a:pPr>
            <a:r>
              <a:rPr lang="en-US" dirty="0" smtClean="0"/>
              <a:t>My Fellow Americans,</a:t>
            </a:r>
          </a:p>
          <a:p>
            <a:pPr marL="0" indent="0">
              <a:buNone/>
            </a:pPr>
            <a:r>
              <a:rPr lang="en-US" dirty="0" smtClean="0"/>
              <a:t>I’ve called you here to the White House because I need your help.  Scientists have discovered a way to bring dinosaurs back to life!  However, our country doesn’t have enough money to pay for every dinosaur.  As famous paleontologists, I challenge each of you to prepare a report on a specific dinosaur.  Since I can only bring back one dinosaur, I want you to convince me to bring back yours.</a:t>
            </a:r>
          </a:p>
          <a:p>
            <a:pPr marL="0" indent="0">
              <a:buNone/>
            </a:pPr>
            <a:r>
              <a:rPr lang="en-US" dirty="0" smtClean="0"/>
              <a:t>President T. Rex </a:t>
            </a:r>
            <a:r>
              <a:rPr lang="en-US" dirty="0" err="1" smtClean="0"/>
              <a:t>Saurus</a:t>
            </a:r>
            <a:r>
              <a:rPr lang="en-US" dirty="0" smtClean="0"/>
              <a:t>   </a:t>
            </a:r>
          </a:p>
        </p:txBody>
      </p:sp>
      <p:pic>
        <p:nvPicPr>
          <p:cNvPr id="2050" name="Picture 2" descr="C:\Users\knbnjnnnnnnnnnjfkfkk\AppData\Local\Microsoft\Windows\Temporary Internet Files\Content.IE5\CWBY5M4N\MP9002890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195846"/>
            <a:ext cx="2286000" cy="1475614"/>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67000" y="5687751"/>
            <a:ext cx="609600" cy="6096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46871635"/>
              </p:ext>
            </p:extLst>
          </p:nvPr>
        </p:nvGraphicFramePr>
        <p:xfrm>
          <a:off x="1143000" y="9906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6" action="ppaction://hlinksldjump"/>
                        </a:rPr>
                        <a:t>Introduction</a:t>
                      </a:r>
                      <a:endParaRPr lang="en-US" sz="1400" dirty="0"/>
                    </a:p>
                  </a:txBody>
                  <a:tcPr/>
                </a:tc>
                <a:tc>
                  <a:txBody>
                    <a:bodyPr/>
                    <a:lstStyle/>
                    <a:p>
                      <a:pPr algn="ctr"/>
                      <a:r>
                        <a:rPr lang="en-US" sz="1400" dirty="0" smtClean="0">
                          <a:hlinkClick r:id="rId7" action="ppaction://hlinksldjump"/>
                        </a:rPr>
                        <a:t>Task</a:t>
                      </a:r>
                      <a:endParaRPr lang="en-US" sz="1400" dirty="0"/>
                    </a:p>
                  </a:txBody>
                  <a:tcPr/>
                </a:tc>
                <a:tc>
                  <a:txBody>
                    <a:bodyPr/>
                    <a:lstStyle/>
                    <a:p>
                      <a:pPr algn="ctr"/>
                      <a:r>
                        <a:rPr lang="en-US" sz="1400" dirty="0" smtClean="0">
                          <a:hlinkClick r:id="rId8" action="ppaction://hlinksldjump"/>
                        </a:rPr>
                        <a:t>Process</a:t>
                      </a:r>
                      <a:endParaRPr lang="en-US" sz="1400" dirty="0"/>
                    </a:p>
                  </a:txBody>
                  <a:tcPr/>
                </a:tc>
                <a:tc>
                  <a:txBody>
                    <a:bodyPr/>
                    <a:lstStyle/>
                    <a:p>
                      <a:pPr algn="ctr"/>
                      <a:r>
                        <a:rPr lang="en-US" sz="1400" dirty="0" smtClean="0">
                          <a:hlinkClick r:id="rId9" action="ppaction://hlinksldjump"/>
                        </a:rPr>
                        <a:t>Resources</a:t>
                      </a:r>
                      <a:endParaRPr lang="en-US" sz="1400" dirty="0"/>
                    </a:p>
                  </a:txBody>
                  <a:tcPr/>
                </a:tc>
                <a:tc>
                  <a:txBody>
                    <a:bodyPr/>
                    <a:lstStyle/>
                    <a:p>
                      <a:pPr algn="ctr"/>
                      <a:r>
                        <a:rPr lang="en-US" sz="1400" dirty="0" smtClean="0">
                          <a:hlinkClick r:id="rId10" action="ppaction://hlinksldjump"/>
                        </a:rPr>
                        <a:t>Evaluation</a:t>
                      </a:r>
                      <a:endParaRPr lang="en-US" sz="1400" dirty="0"/>
                    </a:p>
                  </a:txBody>
                  <a:tcPr/>
                </a:tc>
                <a:tc>
                  <a:txBody>
                    <a:bodyPr/>
                    <a:lstStyle/>
                    <a:p>
                      <a:r>
                        <a:rPr lang="en-US" sz="1400" dirty="0" smtClean="0">
                          <a:latin typeface="Comic Sans MS" pitchFamily="66" charset="0"/>
                          <a:hlinkClick r:id="rId11" action="ppaction://hlinksldjump"/>
                        </a:rPr>
                        <a:t>Conclusion</a:t>
                      </a:r>
                      <a:endParaRPr lang="en-US" sz="1400" dirty="0">
                        <a:latin typeface="Comic Sans MS" pitchFamily="66" charset="0"/>
                      </a:endParaRPr>
                    </a:p>
                  </a:txBody>
                  <a:tcPr/>
                </a:tc>
              </a:tr>
            </a:tbl>
          </a:graphicData>
        </a:graphic>
      </p:graphicFrame>
      <p:sp>
        <p:nvSpPr>
          <p:cNvPr id="4" name="Action Button: Forward or Next 3">
            <a:hlinkClick r:id="" action="ppaction://hlinkshowjump?jump=nextslide" highlightClick="1"/>
          </p:cNvPr>
          <p:cNvSpPr/>
          <p:nvPr/>
        </p:nvSpPr>
        <p:spPr>
          <a:xfrm>
            <a:off x="8115300" y="5629694"/>
            <a:ext cx="800100" cy="5425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5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err="1" smtClean="0">
                <a:latin typeface="Comic Sans MS" pitchFamily="66" charset="0"/>
              </a:rPr>
              <a:t>Compsognathus</a:t>
            </a:r>
            <a:endParaRPr lang="en-US" dirty="0">
              <a:latin typeface="Comic Sans MS" pitchFamily="66" charset="0"/>
            </a:endParaRP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sz="2000" dirty="0" smtClean="0">
                <a:latin typeface="Comic Sans MS" pitchFamily="66" charset="0"/>
              </a:rPr>
              <a:t>Click on the links below to find information about your dinosaur.</a:t>
            </a:r>
            <a:endParaRPr lang="en-US" sz="20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07794331"/>
              </p:ext>
            </p:extLst>
          </p:nvPr>
        </p:nvGraphicFramePr>
        <p:xfrm>
          <a:off x="11430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4098" name="Picture 2" descr="https://encrypted-tbn3.gstatic.com/images?q=tbn:ANd9GcTj4q1Q3Osr5XGGVpYrGaXAserr563Ja5ssCipXBgoRcTbZ2_1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550229"/>
            <a:ext cx="3083034"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290501"/>
            <a:ext cx="60198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475342" y="3951124"/>
            <a:ext cx="7906658"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www.kidsdinos.com/dinosaurs-for-children.php?dinosaur=Compsognathus</a:t>
            </a:r>
            <a:r>
              <a:rPr lang="en-US" dirty="0" smtClean="0"/>
              <a:t> </a:t>
            </a:r>
            <a:endParaRPr lang="en-US" dirty="0"/>
          </a:p>
        </p:txBody>
      </p:sp>
    </p:spTree>
    <p:extLst>
      <p:ext uri="{BB962C8B-B14F-4D97-AF65-F5344CB8AC3E}">
        <p14:creationId xmlns:p14="http://schemas.microsoft.com/office/powerpoint/2010/main" val="2335082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latin typeface="Comic Sans MS" pitchFamily="66" charset="0"/>
              </a:rPr>
              <a:t>Diplodocus</a:t>
            </a:r>
            <a:endParaRPr lang="en-US" dirty="0">
              <a:latin typeface="Comic Sans MS" pitchFamily="66" charset="0"/>
            </a:endParaRP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sz="2000" dirty="0" smtClean="0">
                <a:latin typeface="Comic Sans MS" pitchFamily="66" charset="0"/>
              </a:rPr>
              <a:t>Click on the links below to find information about your dinosaur.</a:t>
            </a:r>
            <a:endParaRPr lang="en-US" sz="20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40508476"/>
              </p:ext>
            </p:extLst>
          </p:nvPr>
        </p:nvGraphicFramePr>
        <p:xfrm>
          <a:off x="10668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5122" name="Picture 2" descr="https://encrypted-tbn1.gstatic.com/images?q=tbn:ANd9GcRUncq9jry1x7IPE06Z-m4Z1myQpxkoTomaPsG4cdXJG25qqO6Y7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05997"/>
            <a:ext cx="2143125" cy="2143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3105835"/>
            <a:ext cx="61722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1066800" y="3766066"/>
            <a:ext cx="73914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www.kidsdinos.com/dinosaurs-for-children.php?dinosaur=Diplodocus</a:t>
            </a:r>
            <a:r>
              <a:rPr lang="en-US" dirty="0" smtClean="0"/>
              <a:t> </a:t>
            </a:r>
            <a:endParaRPr lang="en-US" dirty="0"/>
          </a:p>
        </p:txBody>
      </p:sp>
    </p:spTree>
    <p:extLst>
      <p:ext uri="{BB962C8B-B14F-4D97-AF65-F5344CB8AC3E}">
        <p14:creationId xmlns:p14="http://schemas.microsoft.com/office/powerpoint/2010/main" val="2428266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Iguanodon</a:t>
            </a:r>
            <a:endParaRPr lang="en-US" dirty="0">
              <a:latin typeface="Comic Sans MS" pitchFamily="66" charset="0"/>
            </a:endParaRPr>
          </a:p>
        </p:txBody>
      </p:sp>
      <p:sp>
        <p:nvSpPr>
          <p:cNvPr id="3" name="Content Placeholder 2"/>
          <p:cNvSpPr>
            <a:spLocks noGrp="1"/>
          </p:cNvSpPr>
          <p:nvPr>
            <p:ph idx="1"/>
          </p:nvPr>
        </p:nvSpPr>
        <p:spPr>
          <a:xfrm>
            <a:off x="457200" y="2133600"/>
            <a:ext cx="8229600" cy="3992563"/>
          </a:xfrm>
        </p:spPr>
        <p:txBody>
          <a:bodyPr>
            <a:normAutofit/>
          </a:bodyPr>
          <a:lstStyle/>
          <a:p>
            <a:pPr marL="0" indent="0" algn="ctr">
              <a:buNone/>
            </a:pPr>
            <a:r>
              <a:rPr lang="en-US" sz="2000" dirty="0" smtClean="0">
                <a:latin typeface="Comic Sans MS" pitchFamily="66" charset="0"/>
              </a:rPr>
              <a:t>Click on the links below to find information about your dinosaur.</a:t>
            </a:r>
            <a:endParaRPr lang="en-US" sz="20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31922059"/>
              </p:ext>
            </p:extLst>
          </p:nvPr>
        </p:nvGraphicFramePr>
        <p:xfrm>
          <a:off x="1143000" y="13716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6146" name="Picture 2" descr="https://encrypted-tbn1.gstatic.com/images?q=tbn:ANd9GcR4KzUnohsjePon5QoER2JFGYx4TQ8nMO-eWhNP8C67jqA0Z2S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343400"/>
            <a:ext cx="3467100"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3105835"/>
            <a:ext cx="62484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460829" y="3730174"/>
            <a:ext cx="79248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www.kidsdinos.com/dinosaurs-for-children.php?dinosaur=Iguanodon</a:t>
            </a:r>
            <a:r>
              <a:rPr lang="en-US" dirty="0" smtClean="0"/>
              <a:t> </a:t>
            </a:r>
            <a:endParaRPr lang="en-US" dirty="0"/>
          </a:p>
        </p:txBody>
      </p:sp>
    </p:spTree>
    <p:extLst>
      <p:ext uri="{BB962C8B-B14F-4D97-AF65-F5344CB8AC3E}">
        <p14:creationId xmlns:p14="http://schemas.microsoft.com/office/powerpoint/2010/main" val="3541206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itchFamily="66" charset="0"/>
              </a:rPr>
              <a:t>Lambeosaurus</a:t>
            </a:r>
            <a:endParaRPr lang="en-US" dirty="0">
              <a:latin typeface="Comic Sans MS" pitchFamily="66" charset="0"/>
            </a:endParaRPr>
          </a:p>
        </p:txBody>
      </p:sp>
      <p:sp>
        <p:nvSpPr>
          <p:cNvPr id="3" name="Content Placeholder 2"/>
          <p:cNvSpPr>
            <a:spLocks noGrp="1"/>
          </p:cNvSpPr>
          <p:nvPr>
            <p:ph idx="1"/>
          </p:nvPr>
        </p:nvSpPr>
        <p:spPr>
          <a:xfrm>
            <a:off x="457200" y="2362200"/>
            <a:ext cx="8229600" cy="3763963"/>
          </a:xfrm>
        </p:spPr>
        <p:txBody>
          <a:bodyPr/>
          <a:lstStyle/>
          <a:p>
            <a:pPr marL="0" indent="0" algn="ctr">
              <a:buNone/>
            </a:pPr>
            <a:r>
              <a:rPr lang="en-US" sz="1800" dirty="0">
                <a:latin typeface="Comic Sans MS" pitchFamily="66" charset="0"/>
              </a:rPr>
              <a:t>Click on the links below to find information about your dinosaur.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4096195"/>
              </p:ext>
            </p:extLst>
          </p:nvPr>
        </p:nvGraphicFramePr>
        <p:xfrm>
          <a:off x="1066800" y="13716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7170" name="Picture 2" descr="https://encrypted-tbn0.gstatic.com/images?q=tbn:ANd9GcQu9whX-pw7RhiorwVqlgIltswITcWVzfTRDMoxs4mkBSd-_KfGX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9900" y="4336143"/>
            <a:ext cx="3200400" cy="2050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3105835"/>
            <a:ext cx="57912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762000" y="3798332"/>
            <a:ext cx="76962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www.kidsdinos.com/dinosaurs-for-children.php?dinosaur=Lambeosaurus</a:t>
            </a:r>
            <a:r>
              <a:rPr lang="en-US" dirty="0" smtClean="0"/>
              <a:t> </a:t>
            </a:r>
            <a:endParaRPr lang="en-US" dirty="0"/>
          </a:p>
        </p:txBody>
      </p:sp>
    </p:spTree>
    <p:extLst>
      <p:ext uri="{BB962C8B-B14F-4D97-AF65-F5344CB8AC3E}">
        <p14:creationId xmlns:p14="http://schemas.microsoft.com/office/powerpoint/2010/main" val="1978089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itchFamily="66" charset="0"/>
              </a:rPr>
              <a:t>Oviraptor</a:t>
            </a:r>
            <a:endParaRPr lang="en-US" dirty="0">
              <a:latin typeface="Comic Sans MS" pitchFamily="66" charset="0"/>
            </a:endParaRPr>
          </a:p>
        </p:txBody>
      </p:sp>
      <p:sp>
        <p:nvSpPr>
          <p:cNvPr id="3" name="Content Placeholder 2"/>
          <p:cNvSpPr>
            <a:spLocks noGrp="1"/>
          </p:cNvSpPr>
          <p:nvPr>
            <p:ph idx="1"/>
          </p:nvPr>
        </p:nvSpPr>
        <p:spPr>
          <a:xfrm>
            <a:off x="457200" y="2438400"/>
            <a:ext cx="8229600" cy="3687763"/>
          </a:xfrm>
        </p:spPr>
        <p:txBody>
          <a:bodyPr/>
          <a:lstStyle/>
          <a:p>
            <a:pPr marL="0" indent="0" algn="ctr">
              <a:buNone/>
            </a:pPr>
            <a:r>
              <a:rPr lang="en-US" sz="2000" dirty="0">
                <a:latin typeface="Comic Sans MS" pitchFamily="66" charset="0"/>
              </a:rPr>
              <a:t>Click on the links below to find information about your dinosaur.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5204845"/>
              </p:ext>
            </p:extLst>
          </p:nvPr>
        </p:nvGraphicFramePr>
        <p:xfrm>
          <a:off x="11430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8196" name="Picture 4" descr="https://encrypted-tbn0.gstatic.com/images?q=tbn:ANd9GcS3m4Iyo_OIN6T6GnBWFEFGgsPegQkkAB3BGeyUc8ao0TRyj41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43" y="4267200"/>
            <a:ext cx="355599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3105835"/>
            <a:ext cx="60198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990600" y="3674907"/>
            <a:ext cx="7315199"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www.kidsdinos.com/dinosaurs-for-children.php?dinosaur=oviraptor</a:t>
            </a:r>
            <a:r>
              <a:rPr lang="en-US" dirty="0" smtClean="0"/>
              <a:t> </a:t>
            </a:r>
            <a:endParaRPr lang="en-US" dirty="0"/>
          </a:p>
        </p:txBody>
      </p:sp>
    </p:spTree>
    <p:extLst>
      <p:ext uri="{BB962C8B-B14F-4D97-AF65-F5344CB8AC3E}">
        <p14:creationId xmlns:p14="http://schemas.microsoft.com/office/powerpoint/2010/main" val="512584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Stegosaurus</a:t>
            </a:r>
            <a:endParaRPr lang="en-US" dirty="0">
              <a:latin typeface="Comic Sans MS" pitchFamily="66" charset="0"/>
            </a:endParaRPr>
          </a:p>
        </p:txBody>
      </p:sp>
      <p:sp>
        <p:nvSpPr>
          <p:cNvPr id="3" name="Content Placeholder 2"/>
          <p:cNvSpPr>
            <a:spLocks noGrp="1"/>
          </p:cNvSpPr>
          <p:nvPr>
            <p:ph idx="1"/>
          </p:nvPr>
        </p:nvSpPr>
        <p:spPr>
          <a:xfrm>
            <a:off x="457200" y="2286000"/>
            <a:ext cx="8229600" cy="3840163"/>
          </a:xfrm>
        </p:spPr>
        <p:txBody>
          <a:bodyPr/>
          <a:lstStyle/>
          <a:p>
            <a:pPr marL="0" indent="0" algn="ctr">
              <a:buNone/>
            </a:pPr>
            <a:r>
              <a:rPr lang="en-US" sz="2000" dirty="0">
                <a:latin typeface="Comic Sans MS" pitchFamily="66" charset="0"/>
              </a:rPr>
              <a:t>Click on the links below to find information about your dinosaur.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5312739"/>
              </p:ext>
            </p:extLst>
          </p:nvPr>
        </p:nvGraphicFramePr>
        <p:xfrm>
          <a:off x="11430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9218" name="Picture 2" descr="https://encrypted-tbn2.gstatic.com/images?q=tbn:ANd9GcR91K9iprUBimDxSf58dm5KnuLCQqFnWvS4QBTXyyRWsLRbn5I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343400"/>
            <a:ext cx="3048000" cy="2028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3105835"/>
            <a:ext cx="60198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762000" y="3752166"/>
            <a:ext cx="75438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www.kidsdinos.com/dinosaurs-for-children.php?dinosaur=Stegosaurus</a:t>
            </a:r>
            <a:r>
              <a:rPr lang="en-US" dirty="0" smtClean="0"/>
              <a:t> </a:t>
            </a:r>
            <a:endParaRPr lang="en-US" dirty="0"/>
          </a:p>
        </p:txBody>
      </p:sp>
    </p:spTree>
    <p:extLst>
      <p:ext uri="{BB962C8B-B14F-4D97-AF65-F5344CB8AC3E}">
        <p14:creationId xmlns:p14="http://schemas.microsoft.com/office/powerpoint/2010/main" val="2957904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itchFamily="66" charset="0"/>
              </a:rPr>
              <a:t>Triceratop</a:t>
            </a:r>
            <a:endParaRPr lang="en-US" dirty="0">
              <a:latin typeface="Comic Sans MS" pitchFamily="66" charset="0"/>
            </a:endParaRPr>
          </a:p>
        </p:txBody>
      </p:sp>
      <p:sp>
        <p:nvSpPr>
          <p:cNvPr id="3" name="Content Placeholder 2"/>
          <p:cNvSpPr>
            <a:spLocks noGrp="1"/>
          </p:cNvSpPr>
          <p:nvPr>
            <p:ph idx="1"/>
          </p:nvPr>
        </p:nvSpPr>
        <p:spPr>
          <a:xfrm>
            <a:off x="457200" y="2362200"/>
            <a:ext cx="8229600" cy="3763963"/>
          </a:xfrm>
        </p:spPr>
        <p:txBody>
          <a:bodyPr/>
          <a:lstStyle/>
          <a:p>
            <a:pPr marL="0" indent="0" algn="ctr">
              <a:buNone/>
            </a:pPr>
            <a:r>
              <a:rPr lang="en-US" sz="2000" dirty="0">
                <a:latin typeface="Comic Sans MS" pitchFamily="66" charset="0"/>
              </a:rPr>
              <a:t>Click on the links below to find information about your dinosaur.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2126196"/>
              </p:ext>
            </p:extLst>
          </p:nvPr>
        </p:nvGraphicFramePr>
        <p:xfrm>
          <a:off x="10668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10242" name="Picture 2" descr="https://encrypted-tbn1.gstatic.com/images?q=tbn:ANd9GcT-V526Psaq4Ji4rPO723aZvwGoeyNRzQbp1U3hYygc1Her5ccO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343400"/>
            <a:ext cx="3556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3105835"/>
            <a:ext cx="59436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609600" y="3831773"/>
            <a:ext cx="79248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www.kidsdinos.com/dinosaurs-for-children.php?dinosaur=Triceratops</a:t>
            </a:r>
            <a:r>
              <a:rPr lang="en-US" dirty="0" smtClean="0"/>
              <a:t> </a:t>
            </a:r>
            <a:endParaRPr lang="en-US" dirty="0"/>
          </a:p>
        </p:txBody>
      </p:sp>
    </p:spTree>
    <p:extLst>
      <p:ext uri="{BB962C8B-B14F-4D97-AF65-F5344CB8AC3E}">
        <p14:creationId xmlns:p14="http://schemas.microsoft.com/office/powerpoint/2010/main" val="2118129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pitchFamily="66" charset="0"/>
              </a:rPr>
              <a:t>Ultrasaurus</a:t>
            </a:r>
            <a:endParaRPr lang="en-US" dirty="0">
              <a:latin typeface="Comic Sans MS" pitchFamily="66" charset="0"/>
            </a:endParaRPr>
          </a:p>
        </p:txBody>
      </p:sp>
      <p:sp>
        <p:nvSpPr>
          <p:cNvPr id="3" name="Content Placeholder 2"/>
          <p:cNvSpPr>
            <a:spLocks noGrp="1"/>
          </p:cNvSpPr>
          <p:nvPr>
            <p:ph idx="1"/>
          </p:nvPr>
        </p:nvSpPr>
        <p:spPr>
          <a:xfrm>
            <a:off x="457200" y="2057400"/>
            <a:ext cx="8229600" cy="4068763"/>
          </a:xfrm>
        </p:spPr>
        <p:txBody>
          <a:bodyPr/>
          <a:lstStyle/>
          <a:p>
            <a:pPr marL="0" indent="0" algn="ctr">
              <a:buNone/>
            </a:pPr>
            <a:r>
              <a:rPr lang="en-US" sz="2000" dirty="0">
                <a:latin typeface="Comic Sans MS" pitchFamily="66" charset="0"/>
              </a:rPr>
              <a:t>Click on the links below to find information about your dinosaur.</a:t>
            </a:r>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8437608"/>
              </p:ext>
            </p:extLst>
          </p:nvPr>
        </p:nvGraphicFramePr>
        <p:xfrm>
          <a:off x="1219200" y="1447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11266" name="Picture 2" descr="https://encrypted-tbn1.gstatic.com/images?q=tbn:ANd9GcQJLlQUQaLwuCALAeb0htOf_3kV1lalMXNm01LpPuE0zJFFmVcq-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878943"/>
            <a:ext cx="2312876"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2595158"/>
            <a:ext cx="62484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1168400" y="3312495"/>
            <a:ext cx="76200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www.kidsdinos.com/dinosaurs-for-children.php?dinosaur=Ultrasauros</a:t>
            </a:r>
            <a:r>
              <a:rPr lang="en-US" dirty="0" smtClean="0"/>
              <a:t> </a:t>
            </a:r>
            <a:endParaRPr lang="en-US" dirty="0"/>
          </a:p>
        </p:txBody>
      </p:sp>
    </p:spTree>
    <p:extLst>
      <p:ext uri="{BB962C8B-B14F-4D97-AF65-F5344CB8AC3E}">
        <p14:creationId xmlns:p14="http://schemas.microsoft.com/office/powerpoint/2010/main" val="1333781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latin typeface="Comic Sans MS" pitchFamily="66" charset="0"/>
              </a:rPr>
              <a:t>Velociraptor</a:t>
            </a:r>
            <a:endParaRPr lang="en-US" dirty="0">
              <a:latin typeface="Comic Sans MS" pitchFamily="66" charset="0"/>
            </a:endParaRPr>
          </a:p>
        </p:txBody>
      </p:sp>
      <p:sp>
        <p:nvSpPr>
          <p:cNvPr id="3" name="Content Placeholder 2"/>
          <p:cNvSpPr>
            <a:spLocks noGrp="1"/>
          </p:cNvSpPr>
          <p:nvPr>
            <p:ph idx="1"/>
          </p:nvPr>
        </p:nvSpPr>
        <p:spPr>
          <a:xfrm>
            <a:off x="457200" y="2286000"/>
            <a:ext cx="8229600" cy="3840163"/>
          </a:xfrm>
        </p:spPr>
        <p:txBody>
          <a:bodyPr/>
          <a:lstStyle/>
          <a:p>
            <a:pPr marL="0" indent="0" algn="ctr">
              <a:buNone/>
            </a:pPr>
            <a:r>
              <a:rPr lang="en-US" sz="2000" dirty="0">
                <a:latin typeface="Comic Sans MS" pitchFamily="66" charset="0"/>
              </a:rPr>
              <a:t>Click on the links below to find information about your dinosaur.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1973925"/>
              </p:ext>
            </p:extLst>
          </p:nvPr>
        </p:nvGraphicFramePr>
        <p:xfrm>
          <a:off x="1219200" y="16002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12290" name="Picture 2" descr="https://encrypted-tbn2.gstatic.com/images?q=tbn:ANd9GcTN_B7jg119RrKynPvMdOxc-Q8LWAfF4aLs-Fo21WCEWxFXsH0mR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9957" y="3997304"/>
            <a:ext cx="2790825" cy="25082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2921169"/>
            <a:ext cx="60198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685800" y="3494261"/>
            <a:ext cx="76200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www.kidsdinos.com/dinosaurs-for-children.php?dinosaur=Velociraptor</a:t>
            </a:r>
            <a:r>
              <a:rPr lang="en-US" dirty="0" smtClean="0"/>
              <a:t> </a:t>
            </a:r>
            <a:endParaRPr lang="en-US" dirty="0"/>
          </a:p>
        </p:txBody>
      </p:sp>
      <p:sp>
        <p:nvSpPr>
          <p:cNvPr id="7" name="Rectangle 6"/>
          <p:cNvSpPr/>
          <p:nvPr/>
        </p:nvSpPr>
        <p:spPr>
          <a:xfrm>
            <a:off x="381000" y="4928243"/>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186280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Corythosaurus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964994"/>
            <a:ext cx="2895600" cy="244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54100" y="2133600"/>
            <a:ext cx="7162800" cy="369332"/>
          </a:xfrm>
          <a:prstGeom prst="rect">
            <a:avLst/>
          </a:prstGeom>
        </p:spPr>
        <p:txBody>
          <a:bodyPr wrap="square">
            <a:spAutoFit/>
          </a:bodyPr>
          <a:lstStyle/>
          <a:p>
            <a:r>
              <a:rPr lang="en-US" dirty="0"/>
              <a:t>Click on the links below to find information about your dinosaur.</a:t>
            </a:r>
          </a:p>
        </p:txBody>
      </p:sp>
      <p:graphicFrame>
        <p:nvGraphicFramePr>
          <p:cNvPr id="6" name="Table 5"/>
          <p:cNvGraphicFramePr>
            <a:graphicFrameLocks noGrp="1"/>
          </p:cNvGraphicFramePr>
          <p:nvPr>
            <p:extLst>
              <p:ext uri="{D42A27DB-BD31-4B8C-83A1-F6EECF244321}">
                <p14:modId xmlns:p14="http://schemas.microsoft.com/office/powerpoint/2010/main" val="3165041597"/>
              </p:ext>
            </p:extLst>
          </p:nvPr>
        </p:nvGraphicFramePr>
        <p:xfrm>
          <a:off x="1206500" y="12192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7" name="Rectangle 6"/>
          <p:cNvSpPr/>
          <p:nvPr/>
        </p:nvSpPr>
        <p:spPr>
          <a:xfrm>
            <a:off x="457200" y="2877234"/>
            <a:ext cx="55626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8" name="Rectangle 7"/>
          <p:cNvSpPr/>
          <p:nvPr/>
        </p:nvSpPr>
        <p:spPr>
          <a:xfrm>
            <a:off x="228599" y="3523565"/>
            <a:ext cx="7848601"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www.kidsdinos.com/dinosaurs-for-children.php?dinosaur=Corythosaurus</a:t>
            </a:r>
            <a:r>
              <a:rPr lang="en-US" dirty="0" smtClean="0"/>
              <a:t> </a:t>
            </a:r>
            <a:endParaRPr lang="en-US" dirty="0"/>
          </a:p>
        </p:txBody>
      </p:sp>
    </p:spTree>
    <p:extLst>
      <p:ext uri="{BB962C8B-B14F-4D97-AF65-F5344CB8AC3E}">
        <p14:creationId xmlns:p14="http://schemas.microsoft.com/office/powerpoint/2010/main" val="3924718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5715000" cy="1066799"/>
          </a:xfrm>
        </p:spPr>
        <p:txBody>
          <a:bodyPr/>
          <a:lstStyle/>
          <a:p>
            <a:r>
              <a:rPr lang="en-US" dirty="0" smtClean="0"/>
              <a:t>Your Task</a:t>
            </a:r>
            <a:endParaRPr lang="en-US" dirty="0"/>
          </a:p>
        </p:txBody>
      </p:sp>
      <p:sp>
        <p:nvSpPr>
          <p:cNvPr id="3" name="Subtitle 2"/>
          <p:cNvSpPr>
            <a:spLocks noGrp="1"/>
          </p:cNvSpPr>
          <p:nvPr>
            <p:ph type="subTitle" idx="1"/>
          </p:nvPr>
        </p:nvSpPr>
        <p:spPr>
          <a:xfrm>
            <a:off x="1524000" y="2895600"/>
            <a:ext cx="6477000" cy="3505200"/>
          </a:xfrm>
        </p:spPr>
        <p:txBody>
          <a:bodyPr>
            <a:normAutofit/>
          </a:bodyPr>
          <a:lstStyle/>
          <a:p>
            <a:pPr algn="l"/>
            <a:r>
              <a:rPr lang="en-US" sz="2800" dirty="0" smtClean="0">
                <a:solidFill>
                  <a:schemeClr val="tx1"/>
                </a:solidFill>
                <a:latin typeface="Comic Sans MS" pitchFamily="66" charset="0"/>
              </a:rPr>
              <a:t>Your challenge is to collect facts about your chosen dinosaur.  You will become an expert on that dinosaur.  After you have collected your data, you will complete a dinosaur data chart, a model of your dinosaur, and a presentation to persuade President </a:t>
            </a:r>
            <a:r>
              <a:rPr lang="en-US" sz="2800" dirty="0" err="1" smtClean="0">
                <a:solidFill>
                  <a:schemeClr val="tx1"/>
                </a:solidFill>
                <a:latin typeface="Comic Sans MS" pitchFamily="66" charset="0"/>
              </a:rPr>
              <a:t>Saurus</a:t>
            </a:r>
            <a:r>
              <a:rPr lang="en-US" sz="2800" dirty="0" smtClean="0">
                <a:solidFill>
                  <a:schemeClr val="tx1"/>
                </a:solidFill>
                <a:latin typeface="Comic Sans MS" pitchFamily="66" charset="0"/>
              </a:rPr>
              <a:t>.  Good luck!</a:t>
            </a:r>
            <a:endParaRPr lang="en-US" sz="2800" dirty="0">
              <a:solidFill>
                <a:schemeClr val="tx1"/>
              </a:solidFill>
              <a:latin typeface="Comic Sans MS" pitchFamily="66" charset="0"/>
            </a:endParaRPr>
          </a:p>
        </p:txBody>
      </p:sp>
      <p:pic>
        <p:nvPicPr>
          <p:cNvPr id="3074" name="Picture 2" descr="C:\Users\knbnjnnnnnnnnnjfkfkk\AppData\Local\Microsoft\Windows\Temporary Internet Files\Content.IE5\CWBY5M4N\MC9000573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8600"/>
            <a:ext cx="2961640" cy="1752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629288799"/>
              </p:ext>
            </p:extLst>
          </p:nvPr>
        </p:nvGraphicFramePr>
        <p:xfrm>
          <a:off x="685800" y="21336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4" name="Action Button: Forward or Next 3">
            <a:hlinkClick r:id="" action="ppaction://hlinkshowjump?jump=nextslide" highlightClick="1"/>
          </p:cNvPr>
          <p:cNvSpPr/>
          <p:nvPr/>
        </p:nvSpPr>
        <p:spPr>
          <a:xfrm>
            <a:off x="7772400" y="6019800"/>
            <a:ext cx="98044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223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Protoceratops</a:t>
            </a:r>
            <a:endParaRPr lang="en-US" dirty="0"/>
          </a:p>
        </p:txBody>
      </p:sp>
      <p:sp>
        <p:nvSpPr>
          <p:cNvPr id="3" name="Rectangle 2"/>
          <p:cNvSpPr/>
          <p:nvPr/>
        </p:nvSpPr>
        <p:spPr>
          <a:xfrm>
            <a:off x="757739" y="1886466"/>
            <a:ext cx="7696200" cy="369332"/>
          </a:xfrm>
          <a:prstGeom prst="rect">
            <a:avLst/>
          </a:prstGeom>
        </p:spPr>
        <p:txBody>
          <a:bodyPr wrap="square">
            <a:spAutoFit/>
          </a:bodyPr>
          <a:lstStyle/>
          <a:p>
            <a:pPr algn="ctr"/>
            <a:r>
              <a:rPr lang="en-US" dirty="0">
                <a:latin typeface="Comic Sans MS" pitchFamily="66" charset="0"/>
              </a:rPr>
              <a:t>Click on the links below to find information about your dinosaur.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38600"/>
            <a:ext cx="3996239"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870476230"/>
              </p:ext>
            </p:extLst>
          </p:nvPr>
        </p:nvGraphicFramePr>
        <p:xfrm>
          <a:off x="1176839"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914400" y="2705438"/>
            <a:ext cx="59436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567239" y="3475167"/>
            <a:ext cx="80772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www.kidsdinos.com/dinosaurs-for-children.php?dinosaur=Protoceratops</a:t>
            </a:r>
            <a:r>
              <a:rPr lang="en-US" dirty="0" smtClean="0"/>
              <a:t> </a:t>
            </a:r>
            <a:endParaRPr lang="en-US" dirty="0"/>
          </a:p>
        </p:txBody>
      </p:sp>
    </p:spTree>
    <p:extLst>
      <p:ext uri="{BB962C8B-B14F-4D97-AF65-F5344CB8AC3E}">
        <p14:creationId xmlns:p14="http://schemas.microsoft.com/office/powerpoint/2010/main" val="2524472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Ornithomimus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810000"/>
            <a:ext cx="3733800" cy="253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87461" y="1893332"/>
            <a:ext cx="6571439" cy="369332"/>
          </a:xfrm>
          <a:prstGeom prst="rect">
            <a:avLst/>
          </a:prstGeom>
        </p:spPr>
        <p:txBody>
          <a:bodyPr wrap="square">
            <a:spAutoFit/>
          </a:bodyPr>
          <a:lstStyle/>
          <a:p>
            <a:r>
              <a:rPr lang="en-US" dirty="0"/>
              <a:t>Click on the links below to find information about your </a:t>
            </a:r>
            <a:r>
              <a:rPr lang="en-US" dirty="0" smtClean="0"/>
              <a:t>dinosaur.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33473698"/>
              </p:ext>
            </p:extLst>
          </p:nvPr>
        </p:nvGraphicFramePr>
        <p:xfrm>
          <a:off x="914400"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1066800" y="2590800"/>
            <a:ext cx="57912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762000" y="3105835"/>
            <a:ext cx="76962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www.kidsdinos.com/dinosaurs-for-children.php?dinosaur=Ornithomimus</a:t>
            </a:r>
            <a:r>
              <a:rPr lang="en-US" dirty="0" smtClean="0"/>
              <a:t> </a:t>
            </a:r>
            <a:endParaRPr lang="en-US" dirty="0"/>
          </a:p>
        </p:txBody>
      </p:sp>
    </p:spTree>
    <p:extLst>
      <p:ext uri="{BB962C8B-B14F-4D97-AF65-F5344CB8AC3E}">
        <p14:creationId xmlns:p14="http://schemas.microsoft.com/office/powerpoint/2010/main" val="294506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Giganotosaurus</a:t>
            </a:r>
            <a:endParaRPr lang="en-US" dirty="0"/>
          </a:p>
        </p:txBody>
      </p:sp>
      <p:sp>
        <p:nvSpPr>
          <p:cNvPr id="3" name="Rectangle 2"/>
          <p:cNvSpPr/>
          <p:nvPr/>
        </p:nvSpPr>
        <p:spPr>
          <a:xfrm>
            <a:off x="1295400" y="1931432"/>
            <a:ext cx="7010400" cy="369332"/>
          </a:xfrm>
          <a:prstGeom prst="rect">
            <a:avLst/>
          </a:prstGeom>
        </p:spPr>
        <p:txBody>
          <a:bodyPr wrap="square">
            <a:spAutoFit/>
          </a:bodyPr>
          <a:lstStyle/>
          <a:p>
            <a:r>
              <a:rPr lang="en-US" dirty="0"/>
              <a:t>Click on the links below to find information about your </a:t>
            </a:r>
            <a:r>
              <a:rPr lang="en-US" dirty="0" smtClean="0"/>
              <a:t>dinosaur.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373334"/>
            <a:ext cx="2590800" cy="272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50365308"/>
              </p:ext>
            </p:extLst>
          </p:nvPr>
        </p:nvGraphicFramePr>
        <p:xfrm>
          <a:off x="1143000"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2895600" y="3733800"/>
            <a:ext cx="60198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762000" y="5247199"/>
            <a:ext cx="83058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www.kidsdinos.com/dinosaurs-for-children.php?dinosaur=Giganotosaurus</a:t>
            </a:r>
            <a:r>
              <a:rPr lang="en-US" dirty="0" smtClean="0"/>
              <a:t> </a:t>
            </a:r>
            <a:endParaRPr lang="en-US" dirty="0"/>
          </a:p>
        </p:txBody>
      </p:sp>
    </p:spTree>
    <p:extLst>
      <p:ext uri="{BB962C8B-B14F-4D97-AF65-F5344CB8AC3E}">
        <p14:creationId xmlns:p14="http://schemas.microsoft.com/office/powerpoint/2010/main" val="3635117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Plateosaurus</a:t>
            </a:r>
            <a:endParaRPr lang="en-US" dirty="0"/>
          </a:p>
        </p:txBody>
      </p:sp>
      <p:sp>
        <p:nvSpPr>
          <p:cNvPr id="3" name="Rectangle 2"/>
          <p:cNvSpPr/>
          <p:nvPr/>
        </p:nvSpPr>
        <p:spPr>
          <a:xfrm>
            <a:off x="1371600" y="2209800"/>
            <a:ext cx="7086600" cy="369332"/>
          </a:xfrm>
          <a:prstGeom prst="rect">
            <a:avLst/>
          </a:prstGeom>
        </p:spPr>
        <p:txBody>
          <a:bodyPr wrap="square">
            <a:spAutoFit/>
          </a:bodyPr>
          <a:lstStyle/>
          <a:p>
            <a:r>
              <a:rPr lang="en-US" dirty="0"/>
              <a:t>Click on the links below to find information about your dinosaur.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680" y="3792667"/>
            <a:ext cx="3284640" cy="28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44327903"/>
              </p:ext>
            </p:extLst>
          </p:nvPr>
        </p:nvGraphicFramePr>
        <p:xfrm>
          <a:off x="1066800"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838200" y="2902804"/>
            <a:ext cx="60198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304800" y="3423335"/>
            <a:ext cx="81534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www.kidsdinos.com/dinosaurs-for-children.php?dinosaur=Plateosaurus</a:t>
            </a:r>
            <a:r>
              <a:rPr lang="en-US" dirty="0" smtClean="0"/>
              <a:t> </a:t>
            </a:r>
            <a:endParaRPr lang="en-US" dirty="0"/>
          </a:p>
        </p:txBody>
      </p:sp>
    </p:spTree>
    <p:extLst>
      <p:ext uri="{BB962C8B-B14F-4D97-AF65-F5344CB8AC3E}">
        <p14:creationId xmlns:p14="http://schemas.microsoft.com/office/powerpoint/2010/main" val="3480971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Coelophysis</a:t>
            </a:r>
            <a:endParaRPr lang="en-US" dirty="0"/>
          </a:p>
        </p:txBody>
      </p:sp>
      <p:sp>
        <p:nvSpPr>
          <p:cNvPr id="3" name="Rectangle 2"/>
          <p:cNvSpPr/>
          <p:nvPr/>
        </p:nvSpPr>
        <p:spPr>
          <a:xfrm>
            <a:off x="1371600" y="1969532"/>
            <a:ext cx="6172200" cy="369332"/>
          </a:xfrm>
          <a:prstGeom prst="rect">
            <a:avLst/>
          </a:prstGeom>
        </p:spPr>
        <p:txBody>
          <a:bodyPr wrap="square">
            <a:spAutoFit/>
          </a:bodyPr>
          <a:lstStyle/>
          <a:p>
            <a:r>
              <a:rPr lang="en-US" dirty="0"/>
              <a:t>Click on the links below to find information about your dinosaur.</a:t>
            </a:r>
          </a:p>
        </p:txBody>
      </p:sp>
      <p:graphicFrame>
        <p:nvGraphicFramePr>
          <p:cNvPr id="4" name="Table 3"/>
          <p:cNvGraphicFramePr>
            <a:graphicFrameLocks noGrp="1"/>
          </p:cNvGraphicFramePr>
          <p:nvPr>
            <p:extLst>
              <p:ext uri="{D42A27DB-BD31-4B8C-83A1-F6EECF244321}">
                <p14:modId xmlns:p14="http://schemas.microsoft.com/office/powerpoint/2010/main" val="1522180702"/>
              </p:ext>
            </p:extLst>
          </p:nvPr>
        </p:nvGraphicFramePr>
        <p:xfrm>
          <a:off x="1143000"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1371600" y="2736503"/>
            <a:ext cx="5943600" cy="369332"/>
          </a:xfrm>
          <a:prstGeom prst="rect">
            <a:avLst/>
          </a:prstGeom>
        </p:spPr>
        <p:txBody>
          <a:bodyPr wrap="square">
            <a:spAutoFit/>
          </a:bodyPr>
          <a:lstStyle/>
          <a:p>
            <a:r>
              <a:rPr lang="en-US" dirty="0">
                <a:hlinkClick r:id="rId8"/>
              </a:rPr>
              <a:t>http://www.enchantedlearning.com/subjects/dinosaurs</a:t>
            </a:r>
            <a:r>
              <a:rPr lang="en-US" dirty="0" smtClean="0">
                <a:hlinkClick r:id="rId8"/>
              </a:rPr>
              <a:t>/</a:t>
            </a:r>
            <a:r>
              <a:rPr lang="en-US" dirty="0" smtClean="0"/>
              <a:t> </a:t>
            </a:r>
            <a:endParaRPr lang="en-US" dirty="0"/>
          </a:p>
        </p:txBody>
      </p:sp>
      <p:sp>
        <p:nvSpPr>
          <p:cNvPr id="6" name="Rectangle 5"/>
          <p:cNvSpPr/>
          <p:nvPr/>
        </p:nvSpPr>
        <p:spPr>
          <a:xfrm>
            <a:off x="482600" y="3290501"/>
            <a:ext cx="8305800" cy="369332"/>
          </a:xfrm>
          <a:prstGeom prst="rect">
            <a:avLst/>
          </a:prstGeom>
        </p:spPr>
        <p:txBody>
          <a:bodyPr wrap="square">
            <a:spAutoFit/>
          </a:bodyPr>
          <a:lstStyle/>
          <a:p>
            <a:r>
              <a:rPr lang="en-US" dirty="0">
                <a:hlinkClick r:id="rId9"/>
              </a:rPr>
              <a:t>http://</a:t>
            </a:r>
            <a:r>
              <a:rPr lang="en-US" dirty="0" smtClean="0">
                <a:hlinkClick r:id="rId9"/>
              </a:rPr>
              <a:t>www.kidsdinos.com/dinosaurs-for-children.php?dinosaur=Coelophysis</a:t>
            </a:r>
            <a:r>
              <a:rPr lang="en-US" dirty="0" smtClean="0"/>
              <a:t> </a:t>
            </a:r>
            <a:endParaRPr lang="en-US" dirty="0"/>
          </a:p>
        </p:txBody>
      </p:sp>
      <p:pic>
        <p:nvPicPr>
          <p:cNvPr id="614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6313" y="4191000"/>
            <a:ext cx="525837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26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Spinosaurus</a:t>
            </a:r>
            <a:endParaRPr lang="en-US" dirty="0"/>
          </a:p>
        </p:txBody>
      </p:sp>
      <p:sp>
        <p:nvSpPr>
          <p:cNvPr id="3" name="Rectangle 2"/>
          <p:cNvSpPr/>
          <p:nvPr/>
        </p:nvSpPr>
        <p:spPr>
          <a:xfrm>
            <a:off x="1066800" y="2133600"/>
            <a:ext cx="7315200" cy="369332"/>
          </a:xfrm>
          <a:prstGeom prst="rect">
            <a:avLst/>
          </a:prstGeom>
        </p:spPr>
        <p:txBody>
          <a:bodyPr wrap="square">
            <a:spAutoFit/>
          </a:bodyPr>
          <a:lstStyle/>
          <a:p>
            <a:r>
              <a:rPr lang="en-US" dirty="0"/>
              <a:t>Click on the links below to find information about your dinosaur.</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86994"/>
            <a:ext cx="5239708" cy="230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636511559"/>
              </p:ext>
            </p:extLst>
          </p:nvPr>
        </p:nvGraphicFramePr>
        <p:xfrm>
          <a:off x="1066800" y="12192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762000" y="2718138"/>
            <a:ext cx="62484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685800" y="3291871"/>
            <a:ext cx="76200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www.kidsdinos.com/dinosaurs-for-children.php?dinosaur=Spinosaurus</a:t>
            </a:r>
            <a:r>
              <a:rPr lang="en-US" dirty="0" smtClean="0"/>
              <a:t> </a:t>
            </a:r>
            <a:endParaRPr lang="en-US" dirty="0"/>
          </a:p>
        </p:txBody>
      </p:sp>
    </p:spTree>
    <p:extLst>
      <p:ext uri="{BB962C8B-B14F-4D97-AF65-F5344CB8AC3E}">
        <p14:creationId xmlns:p14="http://schemas.microsoft.com/office/powerpoint/2010/main" val="17235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Camptosaurus</a:t>
            </a:r>
            <a:endParaRPr lang="en-US" dirty="0"/>
          </a:p>
        </p:txBody>
      </p:sp>
      <p:sp>
        <p:nvSpPr>
          <p:cNvPr id="3" name="Rectangle 2"/>
          <p:cNvSpPr/>
          <p:nvPr/>
        </p:nvSpPr>
        <p:spPr>
          <a:xfrm>
            <a:off x="1193800" y="1944132"/>
            <a:ext cx="6858000" cy="369332"/>
          </a:xfrm>
          <a:prstGeom prst="rect">
            <a:avLst/>
          </a:prstGeom>
        </p:spPr>
        <p:txBody>
          <a:bodyPr wrap="square">
            <a:spAutoFit/>
          </a:bodyPr>
          <a:lstStyle/>
          <a:p>
            <a:r>
              <a:rPr lang="en-US" dirty="0"/>
              <a:t>Click on the links below to find information about your dinosaur.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17156"/>
            <a:ext cx="4954460" cy="260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862260419"/>
              </p:ext>
            </p:extLst>
          </p:nvPr>
        </p:nvGraphicFramePr>
        <p:xfrm>
          <a:off x="1193800" y="1295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1371600" y="2736503"/>
            <a:ext cx="6096000" cy="369332"/>
          </a:xfrm>
          <a:prstGeom prst="rect">
            <a:avLst/>
          </a:prstGeom>
        </p:spPr>
        <p:txBody>
          <a:bodyPr wrap="square">
            <a:spAutoFit/>
          </a:bodyPr>
          <a:lstStyle/>
          <a:p>
            <a:r>
              <a:rPr lang="en-US" dirty="0">
                <a:hlinkClick r:id="rId9"/>
              </a:rPr>
              <a:t>http://www.enchantedlearning.com/subjects/dinosaurs</a:t>
            </a:r>
            <a:r>
              <a:rPr lang="en-US" dirty="0" smtClean="0">
                <a:hlinkClick r:id="rId9"/>
              </a:rPr>
              <a:t>/</a:t>
            </a:r>
            <a:r>
              <a:rPr lang="en-US" dirty="0" smtClean="0"/>
              <a:t> </a:t>
            </a:r>
            <a:endParaRPr lang="en-US" dirty="0"/>
          </a:p>
        </p:txBody>
      </p:sp>
      <p:sp>
        <p:nvSpPr>
          <p:cNvPr id="6" name="Rectangle 5"/>
          <p:cNvSpPr/>
          <p:nvPr/>
        </p:nvSpPr>
        <p:spPr>
          <a:xfrm>
            <a:off x="609600" y="3335636"/>
            <a:ext cx="8229600" cy="369332"/>
          </a:xfrm>
          <a:prstGeom prst="rect">
            <a:avLst/>
          </a:prstGeom>
        </p:spPr>
        <p:txBody>
          <a:bodyPr wrap="square">
            <a:spAutoFit/>
          </a:bodyPr>
          <a:lstStyle/>
          <a:p>
            <a:r>
              <a:rPr lang="en-US" dirty="0">
                <a:hlinkClick r:id="rId10"/>
              </a:rPr>
              <a:t>http://</a:t>
            </a:r>
            <a:r>
              <a:rPr lang="en-US" dirty="0" smtClean="0">
                <a:hlinkClick r:id="rId10"/>
              </a:rPr>
              <a:t>www.kidsdinos.com/dinosaurs-for-children.php?dinosaur=Camptosaurus</a:t>
            </a:r>
            <a:r>
              <a:rPr lang="en-US" dirty="0" smtClean="0"/>
              <a:t> </a:t>
            </a:r>
            <a:endParaRPr lang="en-US" dirty="0"/>
          </a:p>
        </p:txBody>
      </p:sp>
    </p:spTree>
    <p:extLst>
      <p:ext uri="{BB962C8B-B14F-4D97-AF65-F5344CB8AC3E}">
        <p14:creationId xmlns:p14="http://schemas.microsoft.com/office/powerpoint/2010/main" val="2707177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Directions for Job # 4</a:t>
            </a:r>
            <a:br>
              <a:rPr lang="en-US" sz="2800" dirty="0" smtClean="0"/>
            </a:br>
            <a:r>
              <a:rPr lang="en-US" sz="2800" dirty="0" smtClean="0"/>
              <a:t>Dinosaur Model</a:t>
            </a:r>
            <a:endParaRPr lang="en-US" sz="2800" dirty="0"/>
          </a:p>
        </p:txBody>
      </p:sp>
      <p:sp>
        <p:nvSpPr>
          <p:cNvPr id="3" name="Content Placeholder 2"/>
          <p:cNvSpPr>
            <a:spLocks noGrp="1"/>
          </p:cNvSpPr>
          <p:nvPr>
            <p:ph idx="1"/>
          </p:nvPr>
        </p:nvSpPr>
        <p:spPr>
          <a:xfrm>
            <a:off x="457200" y="1981200"/>
            <a:ext cx="8229600" cy="4144963"/>
          </a:xfrm>
        </p:spPr>
        <p:txBody>
          <a:bodyPr>
            <a:normAutofit/>
          </a:bodyPr>
          <a:lstStyle/>
          <a:p>
            <a:pPr marL="0" indent="0" algn="ctr">
              <a:buNone/>
            </a:pPr>
            <a:r>
              <a:rPr lang="en-US" sz="2800" dirty="0" smtClean="0"/>
              <a:t>The President would like to see a three dimensional model of your dinosaur. </a:t>
            </a:r>
            <a:endParaRPr lang="en-US" sz="2800" dirty="0"/>
          </a:p>
          <a:p>
            <a:pPr marL="514350" indent="-514350">
              <a:buFont typeface="+mj-lt"/>
              <a:buAutoNum type="arabicPeriod"/>
            </a:pPr>
            <a:r>
              <a:rPr lang="en-US" sz="2400" dirty="0" smtClean="0"/>
              <a:t>Go to the model station.</a:t>
            </a:r>
          </a:p>
          <a:p>
            <a:pPr marL="514350" indent="-514350">
              <a:buFont typeface="+mj-lt"/>
              <a:buAutoNum type="arabicPeriod"/>
            </a:pPr>
            <a:r>
              <a:rPr lang="en-US" sz="2400" dirty="0" smtClean="0"/>
              <a:t>Take some clay and make a model of your dinosaur.</a:t>
            </a:r>
          </a:p>
          <a:p>
            <a:pPr marL="514350" indent="-514350">
              <a:buFont typeface="+mj-lt"/>
              <a:buAutoNum type="arabicPeriod"/>
            </a:pPr>
            <a:r>
              <a:rPr lang="en-US" sz="2400" dirty="0" smtClean="0"/>
              <a:t>Once your clay has dried,  paint your dinosaur.</a:t>
            </a:r>
          </a:p>
          <a:p>
            <a:pPr marL="514350" indent="-514350">
              <a:buFont typeface="+mj-lt"/>
              <a:buAutoNum type="arabicPeriod"/>
            </a:pPr>
            <a:r>
              <a:rPr lang="en-US" sz="2400" dirty="0" smtClean="0"/>
              <a:t>Using materials at the station create a diorama showing your dinosaur’s habitat.  Click on the link below to learn about making dioramas.</a:t>
            </a:r>
          </a:p>
          <a:p>
            <a:pPr marL="514350" indent="-514350">
              <a:buFont typeface="+mj-lt"/>
              <a:buAutoNum type="arabicPeriod"/>
            </a:pPr>
            <a:r>
              <a:rPr lang="en-US" sz="2400" dirty="0" smtClean="0"/>
              <a:t>Place your model inside your diorama.</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6864470"/>
              </p:ext>
            </p:extLst>
          </p:nvPr>
        </p:nvGraphicFramePr>
        <p:xfrm>
          <a:off x="990600" y="13716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1026" name="Picture 2" descr="C:\Users\Susan\AppData\Local\Microsoft\Windows\Temporary Internet Files\Content.IE5\85GWCLQS\MP90004958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181600"/>
            <a:ext cx="2133600" cy="1436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5986185"/>
            <a:ext cx="4572000" cy="369332"/>
          </a:xfrm>
          <a:prstGeom prst="rect">
            <a:avLst/>
          </a:prstGeom>
        </p:spPr>
        <p:txBody>
          <a:bodyPr>
            <a:spAutoFit/>
          </a:bodyPr>
          <a:lstStyle/>
          <a:p>
            <a:r>
              <a:rPr lang="en-US" dirty="0" smtClean="0">
                <a:hlinkClick r:id="rId9"/>
              </a:rPr>
              <a:t>Dinosaur Diorama Directions</a:t>
            </a:r>
            <a:r>
              <a:rPr lang="en-US" dirty="0" smtClean="0"/>
              <a:t> </a:t>
            </a:r>
            <a:endParaRPr lang="en-US" dirty="0"/>
          </a:p>
        </p:txBody>
      </p:sp>
    </p:spTree>
    <p:extLst>
      <p:ext uri="{BB962C8B-B14F-4D97-AF65-F5344CB8AC3E}">
        <p14:creationId xmlns:p14="http://schemas.microsoft.com/office/powerpoint/2010/main" val="3093757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dirty="0" smtClean="0">
                <a:latin typeface="Comic Sans MS" pitchFamily="66" charset="0"/>
              </a:rPr>
              <a:t>Directions for Story Boarding</a:t>
            </a:r>
            <a:br>
              <a:rPr lang="en-US" sz="2800" dirty="0" smtClean="0">
                <a:latin typeface="Comic Sans MS" pitchFamily="66" charset="0"/>
              </a:rPr>
            </a:br>
            <a:r>
              <a:rPr lang="en-US" sz="2800" dirty="0" smtClean="0">
                <a:latin typeface="Comic Sans MS" pitchFamily="66" charset="0"/>
              </a:rPr>
              <a:t>Job # 5</a:t>
            </a:r>
            <a:endParaRPr lang="en-US" sz="2800" dirty="0">
              <a:latin typeface="Comic Sans MS" pitchFamily="66" charset="0"/>
            </a:endParaRPr>
          </a:p>
        </p:txBody>
      </p:sp>
      <p:sp>
        <p:nvSpPr>
          <p:cNvPr id="3" name="Content Placeholder 2"/>
          <p:cNvSpPr>
            <a:spLocks noGrp="1"/>
          </p:cNvSpPr>
          <p:nvPr>
            <p:ph idx="1"/>
          </p:nvPr>
        </p:nvSpPr>
        <p:spPr>
          <a:xfrm>
            <a:off x="457200" y="1676400"/>
            <a:ext cx="8229600" cy="4953000"/>
          </a:xfrm>
        </p:spPr>
        <p:txBody>
          <a:bodyPr>
            <a:normAutofit/>
          </a:bodyPr>
          <a:lstStyle/>
          <a:p>
            <a:pPr marL="0" indent="0">
              <a:buNone/>
            </a:pPr>
            <a:r>
              <a:rPr lang="en-US" sz="2400" dirty="0" smtClean="0">
                <a:latin typeface="Comic Sans MS" pitchFamily="66" charset="0"/>
              </a:rPr>
              <a:t>Remember to create a presentation for the President.</a:t>
            </a:r>
          </a:p>
          <a:p>
            <a:pPr marL="457200" indent="-457200">
              <a:buFont typeface="+mj-lt"/>
              <a:buAutoNum type="arabicPeriod"/>
            </a:pPr>
            <a:r>
              <a:rPr lang="en-US" sz="2400" dirty="0" smtClean="0">
                <a:latin typeface="Comic Sans MS" pitchFamily="66" charset="0"/>
              </a:rPr>
              <a:t>You will need 4 sheets of paper to create 4 slides.</a:t>
            </a:r>
          </a:p>
          <a:p>
            <a:pPr marL="457200" indent="-457200">
              <a:buFont typeface="+mj-lt"/>
              <a:buAutoNum type="arabicPeriod"/>
            </a:pPr>
            <a:r>
              <a:rPr lang="en-US" sz="2400" dirty="0" smtClean="0">
                <a:latin typeface="Comic Sans MS" pitchFamily="66" charset="0"/>
              </a:rPr>
              <a:t>Follow the table below for directions for each slide,</a:t>
            </a:r>
            <a:endParaRPr lang="en-US" sz="2400" dirty="0">
              <a:latin typeface="Comic Sans MS"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1935737"/>
              </p:ext>
            </p:extLst>
          </p:nvPr>
        </p:nvGraphicFramePr>
        <p:xfrm>
          <a:off x="1447800" y="2971800"/>
          <a:ext cx="6096000" cy="3200400"/>
        </p:xfrm>
        <a:graphic>
          <a:graphicData uri="http://schemas.openxmlformats.org/drawingml/2006/table">
            <a:tbl>
              <a:tblPr firstRow="1" bandRow="1">
                <a:tableStyleId>{5940675A-B579-460E-94D1-54222C63F5DA}</a:tableStyleId>
              </a:tblPr>
              <a:tblGrid>
                <a:gridCol w="3048000"/>
                <a:gridCol w="3048000"/>
              </a:tblGrid>
              <a:tr h="1254034">
                <a:tc>
                  <a:txBody>
                    <a:bodyPr/>
                    <a:lstStyle/>
                    <a:p>
                      <a:pPr algn="ctr"/>
                      <a:r>
                        <a:rPr lang="en-US" dirty="0" smtClean="0"/>
                        <a:t>1.</a:t>
                      </a:r>
                    </a:p>
                    <a:p>
                      <a:r>
                        <a:rPr lang="en-US" dirty="0" smtClean="0"/>
                        <a:t>Name of Dinosaur</a:t>
                      </a:r>
                    </a:p>
                    <a:p>
                      <a:r>
                        <a:rPr lang="en-US" dirty="0" smtClean="0"/>
                        <a:t>Picture</a:t>
                      </a:r>
                      <a:r>
                        <a:rPr lang="en-US" baseline="0" dirty="0" smtClean="0"/>
                        <a:t> of Dinosaur</a:t>
                      </a:r>
                    </a:p>
                    <a:p>
                      <a:r>
                        <a:rPr lang="en-US" baseline="0" dirty="0" smtClean="0"/>
                        <a:t>Your Name</a:t>
                      </a:r>
                      <a:endParaRPr lang="en-US" dirty="0" smtClean="0"/>
                    </a:p>
                    <a:p>
                      <a:endParaRPr lang="en-US" dirty="0" smtClean="0"/>
                    </a:p>
                  </a:txBody>
                  <a:tcPr/>
                </a:tc>
                <a:tc>
                  <a:txBody>
                    <a:bodyPr/>
                    <a:lstStyle/>
                    <a:p>
                      <a:pPr algn="ctr"/>
                      <a:r>
                        <a:rPr lang="en-US" dirty="0" smtClean="0"/>
                        <a:t>2.</a:t>
                      </a:r>
                    </a:p>
                    <a:p>
                      <a:pPr algn="l"/>
                      <a:r>
                        <a:rPr lang="en-US" dirty="0" smtClean="0"/>
                        <a:t>Use your data</a:t>
                      </a:r>
                      <a:r>
                        <a:rPr lang="en-US" baseline="0" dirty="0" smtClean="0"/>
                        <a:t> chart to give facts about your dinosaur</a:t>
                      </a:r>
                      <a:endParaRPr lang="en-US" dirty="0"/>
                    </a:p>
                  </a:txBody>
                  <a:tcPr/>
                </a:tc>
              </a:tr>
              <a:tr h="1489166">
                <a:tc>
                  <a:txBody>
                    <a:bodyPr/>
                    <a:lstStyle/>
                    <a:p>
                      <a:pPr algn="ctr"/>
                      <a:r>
                        <a:rPr lang="en-US" dirty="0" smtClean="0"/>
                        <a:t>3.</a:t>
                      </a:r>
                    </a:p>
                    <a:p>
                      <a:r>
                        <a:rPr lang="en-US" dirty="0" smtClean="0"/>
                        <a:t>Give the President some awesome</a:t>
                      </a:r>
                      <a:r>
                        <a:rPr lang="en-US" baseline="0" dirty="0" smtClean="0"/>
                        <a:t> facts about your dinosaur.</a:t>
                      </a:r>
                      <a:endParaRPr lang="en-US" dirty="0" smtClean="0"/>
                    </a:p>
                    <a:p>
                      <a:endParaRPr lang="en-US" dirty="0" smtClean="0"/>
                    </a:p>
                    <a:p>
                      <a:endParaRPr lang="en-US" dirty="0"/>
                    </a:p>
                  </a:txBody>
                  <a:tcPr/>
                </a:tc>
                <a:tc>
                  <a:txBody>
                    <a:bodyPr/>
                    <a:lstStyle/>
                    <a:p>
                      <a:pPr algn="ctr"/>
                      <a:r>
                        <a:rPr lang="en-US" dirty="0" smtClean="0"/>
                        <a:t>4.</a:t>
                      </a:r>
                    </a:p>
                    <a:p>
                      <a:pPr algn="l"/>
                      <a:r>
                        <a:rPr lang="en-US" dirty="0" smtClean="0"/>
                        <a:t>Give the</a:t>
                      </a:r>
                      <a:r>
                        <a:rPr lang="en-US" baseline="0" dirty="0" smtClean="0"/>
                        <a:t> President your most persuasive argument for choosing your</a:t>
                      </a:r>
                    </a:p>
                    <a:p>
                      <a:pPr algn="l"/>
                      <a:r>
                        <a:rPr lang="en-US" baseline="0" dirty="0" smtClean="0"/>
                        <a:t> dinosaur.</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1865028"/>
              </p:ext>
            </p:extLst>
          </p:nvPr>
        </p:nvGraphicFramePr>
        <p:xfrm>
          <a:off x="1143000"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2051" name="Picture 3" descr="C:\Users\Susan\AppData\Local\Microsoft\Windows\Temporary Internet Files\Content.IE5\KY7RDJAS\MC90011355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3200400"/>
            <a:ext cx="7961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usan\AppData\Local\Microsoft\Windows\Temporary Internet Files\Content.IE5\KY7RDJAS\MC90011355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3000" y="3916249"/>
            <a:ext cx="1066800" cy="4271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Susan\AppData\Local\Microsoft\Windows\Temporary Internet Files\Content.IE5\1X3B6RLG\MC90023107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68982" y="5371265"/>
            <a:ext cx="857711" cy="65510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Susan\AppData\Local\Microsoft\Windows\Temporary Internet Files\Content.IE5\7QO83F4S\MC900113558[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7158" y="5330405"/>
            <a:ext cx="990600" cy="73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47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4071514"/>
              </p:ext>
            </p:extLst>
          </p:nvPr>
        </p:nvGraphicFramePr>
        <p:xfrm>
          <a:off x="990600" y="1905000"/>
          <a:ext cx="7529286" cy="4800600"/>
        </p:xfrm>
        <a:graphic>
          <a:graphicData uri="http://schemas.openxmlformats.org/drawingml/2006/table">
            <a:tbl>
              <a:tblPr firstRow="1" firstCol="1" bandRow="1">
                <a:tableStyleId>{5940675A-B579-460E-94D1-54222C63F5DA}</a:tableStyleId>
              </a:tblPr>
              <a:tblGrid>
                <a:gridCol w="3566886"/>
                <a:gridCol w="3962400"/>
              </a:tblGrid>
              <a:tr h="1456718">
                <a:tc>
                  <a:txBody>
                    <a:bodyPr/>
                    <a:lstStyle/>
                    <a:p>
                      <a:pPr marL="0" marR="0">
                        <a:lnSpc>
                          <a:spcPct val="115000"/>
                        </a:lnSpc>
                        <a:spcBef>
                          <a:spcPts val="0"/>
                        </a:spcBef>
                        <a:spcAft>
                          <a:spcPts val="0"/>
                        </a:spcAft>
                      </a:pPr>
                      <a:r>
                        <a:rPr lang="en-US" sz="1100" dirty="0">
                          <a:effectLst/>
                        </a:rPr>
                        <a:t>What its name means:</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latin typeface="Calibri"/>
                        <a:ea typeface="Calibri"/>
                        <a:cs typeface="Times New Roman"/>
                      </a:endParaRPr>
                    </a:p>
                  </a:txBody>
                  <a:tcPr marL="55001" marR="55001" marT="0" marB="0"/>
                </a:tc>
                <a:tc>
                  <a:txBody>
                    <a:bodyPr/>
                    <a:lstStyle/>
                    <a:p>
                      <a:pPr marL="0" marR="0">
                        <a:lnSpc>
                          <a:spcPct val="115000"/>
                        </a:lnSpc>
                        <a:spcBef>
                          <a:spcPts val="0"/>
                        </a:spcBef>
                        <a:spcAft>
                          <a:spcPts val="0"/>
                        </a:spcAft>
                      </a:pPr>
                      <a:r>
                        <a:rPr lang="en-US" sz="1100" dirty="0">
                          <a:effectLst/>
                        </a:rPr>
                        <a:t>What it eat:</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latin typeface="Calibri"/>
                        <a:ea typeface="Calibri"/>
                        <a:cs typeface="Times New Roman"/>
                      </a:endParaRPr>
                    </a:p>
                  </a:txBody>
                  <a:tcPr marL="55001" marR="55001" marT="0" marB="0"/>
                </a:tc>
              </a:tr>
              <a:tr h="1880934">
                <a:tc>
                  <a:txBody>
                    <a:bodyPr/>
                    <a:lstStyle/>
                    <a:p>
                      <a:pPr marL="0" marR="0">
                        <a:lnSpc>
                          <a:spcPct val="115000"/>
                        </a:lnSpc>
                        <a:spcBef>
                          <a:spcPts val="0"/>
                        </a:spcBef>
                        <a:spcAft>
                          <a:spcPts val="0"/>
                        </a:spcAft>
                      </a:pPr>
                      <a:r>
                        <a:rPr lang="en-US" sz="1100">
                          <a:effectLst/>
                        </a:rPr>
                        <a:t>Length:</a:t>
                      </a:r>
                      <a:endParaRPr lang="en-US" sz="900">
                        <a:effectLst/>
                      </a:endParaRPr>
                    </a:p>
                    <a:p>
                      <a:pPr marL="0" marR="0">
                        <a:lnSpc>
                          <a:spcPct val="115000"/>
                        </a:lnSpc>
                        <a:spcBef>
                          <a:spcPts val="0"/>
                        </a:spcBef>
                        <a:spcAft>
                          <a:spcPts val="0"/>
                        </a:spcAft>
                      </a:pPr>
                      <a:r>
                        <a:rPr lang="en-US" sz="1100">
                          <a:effectLst/>
                        </a:rPr>
                        <a:t> </a:t>
                      </a:r>
                      <a:endParaRPr lang="en-US" sz="900">
                        <a:effectLst/>
                      </a:endParaRPr>
                    </a:p>
                    <a:p>
                      <a:pPr marL="0" marR="0">
                        <a:lnSpc>
                          <a:spcPct val="115000"/>
                        </a:lnSpc>
                        <a:spcBef>
                          <a:spcPts val="0"/>
                        </a:spcBef>
                        <a:spcAft>
                          <a:spcPts val="0"/>
                        </a:spcAft>
                      </a:pPr>
                      <a:r>
                        <a:rPr lang="en-US" sz="1100">
                          <a:effectLst/>
                        </a:rPr>
                        <a:t> </a:t>
                      </a:r>
                      <a:endParaRPr lang="en-US" sz="900">
                        <a:effectLst/>
                      </a:endParaRPr>
                    </a:p>
                    <a:p>
                      <a:pPr marL="0" marR="0">
                        <a:lnSpc>
                          <a:spcPct val="115000"/>
                        </a:lnSpc>
                        <a:spcBef>
                          <a:spcPts val="0"/>
                        </a:spcBef>
                        <a:spcAft>
                          <a:spcPts val="0"/>
                        </a:spcAft>
                      </a:pPr>
                      <a:r>
                        <a:rPr lang="en-US" sz="1100">
                          <a:effectLst/>
                        </a:rPr>
                        <a:t>Height:</a:t>
                      </a:r>
                      <a:endParaRPr lang="en-US" sz="900">
                        <a:effectLst/>
                      </a:endParaRPr>
                    </a:p>
                    <a:p>
                      <a:pPr marL="0" marR="0">
                        <a:lnSpc>
                          <a:spcPct val="115000"/>
                        </a:lnSpc>
                        <a:spcBef>
                          <a:spcPts val="0"/>
                        </a:spcBef>
                        <a:spcAft>
                          <a:spcPts val="0"/>
                        </a:spcAft>
                      </a:pPr>
                      <a:r>
                        <a:rPr lang="en-US" sz="1100">
                          <a:effectLst/>
                        </a:rPr>
                        <a:t> </a:t>
                      </a:r>
                      <a:endParaRPr lang="en-US" sz="900">
                        <a:effectLst/>
                      </a:endParaRPr>
                    </a:p>
                    <a:p>
                      <a:pPr marL="0" marR="0">
                        <a:lnSpc>
                          <a:spcPct val="115000"/>
                        </a:lnSpc>
                        <a:spcBef>
                          <a:spcPts val="0"/>
                        </a:spcBef>
                        <a:spcAft>
                          <a:spcPts val="0"/>
                        </a:spcAft>
                      </a:pPr>
                      <a:r>
                        <a:rPr lang="en-US" sz="1100">
                          <a:effectLst/>
                        </a:rPr>
                        <a:t> </a:t>
                      </a:r>
                      <a:endParaRPr lang="en-US" sz="900">
                        <a:effectLst/>
                      </a:endParaRPr>
                    </a:p>
                    <a:p>
                      <a:pPr marL="0" marR="0">
                        <a:lnSpc>
                          <a:spcPct val="115000"/>
                        </a:lnSpc>
                        <a:spcBef>
                          <a:spcPts val="0"/>
                        </a:spcBef>
                        <a:spcAft>
                          <a:spcPts val="0"/>
                        </a:spcAft>
                      </a:pPr>
                      <a:r>
                        <a:rPr lang="en-US" sz="1100">
                          <a:effectLst/>
                        </a:rPr>
                        <a:t>Weight:</a:t>
                      </a:r>
                      <a:endParaRPr lang="en-US" sz="900">
                        <a:effectLst/>
                      </a:endParaRPr>
                    </a:p>
                    <a:p>
                      <a:pPr marL="0" marR="0">
                        <a:lnSpc>
                          <a:spcPct val="115000"/>
                        </a:lnSpc>
                        <a:spcBef>
                          <a:spcPts val="0"/>
                        </a:spcBef>
                        <a:spcAft>
                          <a:spcPts val="0"/>
                        </a:spcAft>
                      </a:pPr>
                      <a:r>
                        <a:rPr lang="en-US" sz="1100">
                          <a:effectLst/>
                        </a:rPr>
                        <a:t> </a:t>
                      </a:r>
                      <a:endParaRPr lang="en-US" sz="900">
                        <a:effectLst/>
                      </a:endParaRPr>
                    </a:p>
                    <a:p>
                      <a:pPr marL="0" marR="0">
                        <a:lnSpc>
                          <a:spcPct val="115000"/>
                        </a:lnSpc>
                        <a:spcBef>
                          <a:spcPts val="0"/>
                        </a:spcBef>
                        <a:spcAft>
                          <a:spcPts val="0"/>
                        </a:spcAft>
                      </a:pPr>
                      <a:r>
                        <a:rPr lang="en-US" sz="1100">
                          <a:effectLst/>
                        </a:rPr>
                        <a:t> </a:t>
                      </a:r>
                      <a:endParaRPr lang="en-US" sz="900">
                        <a:effectLst/>
                        <a:latin typeface="Calibri"/>
                        <a:ea typeface="Calibri"/>
                        <a:cs typeface="Times New Roman"/>
                      </a:endParaRPr>
                    </a:p>
                  </a:txBody>
                  <a:tcPr marL="55001" marR="55001" marT="0" marB="0"/>
                </a:tc>
                <a:tc>
                  <a:txBody>
                    <a:bodyPr/>
                    <a:lstStyle/>
                    <a:p>
                      <a:pPr marL="0" marR="0">
                        <a:lnSpc>
                          <a:spcPct val="115000"/>
                        </a:lnSpc>
                        <a:spcBef>
                          <a:spcPts val="0"/>
                        </a:spcBef>
                        <a:spcAft>
                          <a:spcPts val="0"/>
                        </a:spcAft>
                      </a:pPr>
                      <a:r>
                        <a:rPr lang="en-US" sz="1100">
                          <a:effectLst/>
                        </a:rPr>
                        <a:t>Who named the dinosaur and when:</a:t>
                      </a:r>
                      <a:endParaRPr lang="en-US" sz="900">
                        <a:effectLst/>
                        <a:latin typeface="Calibri"/>
                        <a:ea typeface="Calibri"/>
                        <a:cs typeface="Times New Roman"/>
                      </a:endParaRPr>
                    </a:p>
                  </a:txBody>
                  <a:tcPr marL="55001" marR="55001" marT="0" marB="0"/>
                </a:tc>
              </a:tr>
              <a:tr h="1462948">
                <a:tc>
                  <a:txBody>
                    <a:bodyPr/>
                    <a:lstStyle/>
                    <a:p>
                      <a:pPr marL="0" marR="0">
                        <a:lnSpc>
                          <a:spcPct val="115000"/>
                        </a:lnSpc>
                        <a:spcBef>
                          <a:spcPts val="0"/>
                        </a:spcBef>
                        <a:spcAft>
                          <a:spcPts val="0"/>
                        </a:spcAft>
                      </a:pPr>
                      <a:r>
                        <a:rPr lang="en-US" sz="1100" dirty="0">
                          <a:effectLst/>
                        </a:rPr>
                        <a:t>Where it lived:</a:t>
                      </a:r>
                      <a:endParaRPr lang="en-US" sz="900" dirty="0">
                        <a:effectLst/>
                        <a:latin typeface="Calibri"/>
                        <a:ea typeface="Calibri"/>
                        <a:cs typeface="Times New Roman"/>
                      </a:endParaRPr>
                    </a:p>
                  </a:txBody>
                  <a:tcPr marL="55001" marR="55001" marT="0" marB="0"/>
                </a:tc>
                <a:tc>
                  <a:txBody>
                    <a:bodyPr/>
                    <a:lstStyle/>
                    <a:p>
                      <a:pPr marL="0" marR="0">
                        <a:lnSpc>
                          <a:spcPct val="115000"/>
                        </a:lnSpc>
                        <a:spcBef>
                          <a:spcPts val="0"/>
                        </a:spcBef>
                        <a:spcAft>
                          <a:spcPts val="0"/>
                        </a:spcAft>
                      </a:pPr>
                      <a:r>
                        <a:rPr lang="en-US" sz="1100" dirty="0">
                          <a:effectLst/>
                        </a:rPr>
                        <a:t>When it lived:</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endParaRPr>
                    </a:p>
                    <a:p>
                      <a:pPr marL="0" marR="0">
                        <a:lnSpc>
                          <a:spcPct val="115000"/>
                        </a:lnSpc>
                        <a:spcBef>
                          <a:spcPts val="0"/>
                        </a:spcBef>
                        <a:spcAft>
                          <a:spcPts val="0"/>
                        </a:spcAft>
                      </a:pPr>
                      <a:r>
                        <a:rPr lang="en-US" sz="1100" dirty="0">
                          <a:effectLst/>
                        </a:rPr>
                        <a:t> </a:t>
                      </a:r>
                      <a:endParaRPr lang="en-US" sz="900" dirty="0">
                        <a:effectLst/>
                        <a:latin typeface="Calibri"/>
                        <a:ea typeface="Calibri"/>
                        <a:cs typeface="Times New Roman"/>
                      </a:endParaRPr>
                    </a:p>
                  </a:txBody>
                  <a:tcPr marL="55001" marR="55001" marT="0" marB="0"/>
                </a:tc>
              </a:tr>
            </a:tbl>
          </a:graphicData>
        </a:graphic>
      </p:graphicFrame>
      <p:sp>
        <p:nvSpPr>
          <p:cNvPr id="9" name="Rectangle 3"/>
          <p:cNvSpPr>
            <a:spLocks noChangeArrowheads="1"/>
          </p:cNvSpPr>
          <p:nvPr/>
        </p:nvSpPr>
        <p:spPr bwMode="auto">
          <a:xfrm>
            <a:off x="783771" y="152400"/>
            <a:ext cx="723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Dinosaur Data Chart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Name:  ______________________________________</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Name of Dinosaur_____________________________________</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704106549"/>
              </p:ext>
            </p:extLst>
          </p:nvPr>
        </p:nvGraphicFramePr>
        <p:xfrm>
          <a:off x="974271" y="11430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3074" name="Picture 2" descr="C:\Users\Susan\AppData\Local\Microsoft\Windows\Temporary Internet Files\Content.IE5\RUEI49CO\MC900020510[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421" y="326598"/>
            <a:ext cx="1282700" cy="4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1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rmAutofit fontScale="90000"/>
          </a:bodyPr>
          <a:lstStyle/>
          <a:p>
            <a:r>
              <a:rPr lang="en-US" dirty="0" smtClean="0">
                <a:latin typeface="Comic Sans MS" pitchFamily="66" charset="0"/>
              </a:rPr>
              <a:t>Your Process</a:t>
            </a:r>
            <a:br>
              <a:rPr lang="en-US" dirty="0" smtClean="0">
                <a:latin typeface="Comic Sans MS" pitchFamily="66" charset="0"/>
              </a:rPr>
            </a:br>
            <a:endParaRPr lang="en-US" dirty="0">
              <a:latin typeface="Comic Sans MS" pitchFamily="66" charset="0"/>
            </a:endParaRPr>
          </a:p>
        </p:txBody>
      </p:sp>
      <p:sp>
        <p:nvSpPr>
          <p:cNvPr id="3" name="Subtitle 2"/>
          <p:cNvSpPr>
            <a:spLocks noGrp="1"/>
          </p:cNvSpPr>
          <p:nvPr>
            <p:ph type="subTitle" idx="1"/>
          </p:nvPr>
        </p:nvSpPr>
        <p:spPr>
          <a:xfrm>
            <a:off x="1371600" y="1981200"/>
            <a:ext cx="6400800" cy="3657600"/>
          </a:xfrm>
        </p:spPr>
        <p:txBody>
          <a:bodyPr>
            <a:normAutofit fontScale="70000" lnSpcReduction="20000"/>
          </a:bodyPr>
          <a:lstStyle/>
          <a:p>
            <a:r>
              <a:rPr lang="en-US" sz="5200" dirty="0" smtClean="0">
                <a:solidFill>
                  <a:schemeClr val="tx1"/>
                </a:solidFill>
                <a:latin typeface="Comic Sans MS" pitchFamily="66" charset="0"/>
              </a:rPr>
              <a:t>Job #1</a:t>
            </a:r>
          </a:p>
          <a:p>
            <a:endParaRPr lang="en-US" dirty="0" smtClean="0">
              <a:solidFill>
                <a:schemeClr val="tx1"/>
              </a:solidFill>
              <a:latin typeface="Comic Sans MS" pitchFamily="66" charset="0"/>
            </a:endParaRPr>
          </a:p>
          <a:p>
            <a:r>
              <a:rPr lang="en-US" dirty="0" smtClean="0">
                <a:solidFill>
                  <a:schemeClr val="tx1"/>
                </a:solidFill>
                <a:latin typeface="Comic Sans MS" pitchFamily="66" charset="0"/>
              </a:rPr>
              <a:t>Choose an envelope which will give you the name of your dinosaur and a dinosaur data chart for this challenge.</a:t>
            </a: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r>
              <a:rPr lang="en-US" dirty="0" smtClean="0">
                <a:solidFill>
                  <a:schemeClr val="tx1"/>
                </a:solidFill>
              </a:rPr>
              <a:t>   </a:t>
            </a:r>
            <a:endParaRPr lang="en-US" dirty="0">
              <a:solidFill>
                <a:schemeClr val="tx1"/>
              </a:solidFill>
            </a:endParaRPr>
          </a:p>
        </p:txBody>
      </p:sp>
      <p:pic>
        <p:nvPicPr>
          <p:cNvPr id="4100" name="Picture 4" descr="C:\Users\knbnjnnnnnnnnnjfkfkk\AppData\Local\Microsoft\Windows\Temporary Internet Files\Content.IE5\10KQHC2D\MC9003840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114800"/>
            <a:ext cx="1907438" cy="18946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84044261"/>
              </p:ext>
            </p:extLst>
          </p:nvPr>
        </p:nvGraphicFramePr>
        <p:xfrm>
          <a:off x="877519"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5" name="Action Button: Forward or Next 4">
            <a:hlinkClick r:id="" action="ppaction://hlinkshowjump?jump=nextslide" highlightClick="1"/>
          </p:cNvPr>
          <p:cNvSpPr/>
          <p:nvPr/>
        </p:nvSpPr>
        <p:spPr>
          <a:xfrm>
            <a:off x="7543800" y="5791200"/>
            <a:ext cx="10668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740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81000"/>
            <a:ext cx="7924800" cy="7571303"/>
          </a:xfrm>
          <a:prstGeom prst="rect">
            <a:avLst/>
          </a:prstGeom>
        </p:spPr>
        <p:txBody>
          <a:bodyPr wrap="square">
            <a:spAutoFit/>
          </a:bodyPr>
          <a:lstStyle/>
          <a:p>
            <a:endParaRPr lang="en-US" dirty="0" smtClean="0"/>
          </a:p>
          <a:p>
            <a:endParaRPr lang="en-US" dirty="0"/>
          </a:p>
          <a:p>
            <a:endParaRPr lang="en-US" dirty="0" smtClean="0"/>
          </a:p>
          <a:p>
            <a:r>
              <a:rPr lang="en-US" dirty="0" smtClean="0"/>
              <a:t>Dinosaur Data Chart </a:t>
            </a:r>
            <a:endParaRPr lang="en-US" dirty="0"/>
          </a:p>
          <a:p>
            <a:endParaRPr lang="en-US" dirty="0" smtClean="0"/>
          </a:p>
          <a:p>
            <a:r>
              <a:rPr lang="en-US" dirty="0" smtClean="0"/>
              <a:t>Now </a:t>
            </a:r>
            <a:r>
              <a:rPr lang="en-US" dirty="0"/>
              <a:t>write 4 awesome facts you found out about your dinosaur in complete sentences</a:t>
            </a:r>
            <a:r>
              <a:rPr lang="en-US" dirty="0" smtClean="0"/>
              <a:t>.</a:t>
            </a:r>
          </a:p>
          <a:p>
            <a:endParaRPr lang="en-US" dirty="0"/>
          </a:p>
          <a:p>
            <a:pPr marL="342900" indent="-342900">
              <a:buAutoNum type="arabicPeriod"/>
            </a:pPr>
            <a:r>
              <a:rPr lang="en-US" dirty="0" smtClean="0"/>
              <a:t>_____________________________________________________________</a:t>
            </a:r>
          </a:p>
          <a:p>
            <a:r>
              <a:rPr lang="en-US" dirty="0" smtClean="0"/>
              <a:t>       _____________________________________________________________</a:t>
            </a:r>
          </a:p>
          <a:p>
            <a:r>
              <a:rPr lang="en-US" dirty="0"/>
              <a:t> </a:t>
            </a:r>
            <a:r>
              <a:rPr lang="en-US" dirty="0" smtClean="0"/>
              <a:t>      _____________________________________________________________</a:t>
            </a:r>
          </a:p>
          <a:p>
            <a:r>
              <a:rPr lang="en-US" dirty="0" smtClean="0"/>
              <a:t>2.   ______________________________________________________________</a:t>
            </a:r>
          </a:p>
          <a:p>
            <a:r>
              <a:rPr lang="en-US" dirty="0"/>
              <a:t> </a:t>
            </a:r>
            <a:r>
              <a:rPr lang="en-US" dirty="0" smtClean="0"/>
              <a:t>     ______________________________________________________________</a:t>
            </a:r>
          </a:p>
          <a:p>
            <a:r>
              <a:rPr lang="en-US" dirty="0" smtClean="0"/>
              <a:t>      ______________________________________________________________</a:t>
            </a:r>
          </a:p>
          <a:p>
            <a:r>
              <a:rPr lang="en-US" dirty="0" smtClean="0"/>
              <a:t>3.  _______________________________________________________________</a:t>
            </a:r>
          </a:p>
          <a:p>
            <a:r>
              <a:rPr lang="en-US" dirty="0" smtClean="0"/>
              <a:t>     _______________________________________________________________</a:t>
            </a:r>
          </a:p>
          <a:p>
            <a:r>
              <a:rPr lang="en-US" dirty="0" smtClean="0"/>
              <a:t>     _______________________________________________________________</a:t>
            </a:r>
          </a:p>
          <a:p>
            <a:r>
              <a:rPr lang="en-US" dirty="0"/>
              <a:t> </a:t>
            </a:r>
            <a:r>
              <a:rPr lang="en-US" dirty="0" smtClean="0"/>
              <a:t>    _______________________________________________________________</a:t>
            </a:r>
          </a:p>
          <a:p>
            <a:r>
              <a:rPr lang="en-US" dirty="0" smtClean="0"/>
              <a:t>4. _______________________________________________________________</a:t>
            </a:r>
          </a:p>
          <a:p>
            <a:r>
              <a:rPr lang="en-US" dirty="0"/>
              <a:t> </a:t>
            </a:r>
            <a:r>
              <a:rPr lang="en-US" dirty="0" smtClean="0"/>
              <a:t>   ______________________________________________________________</a:t>
            </a:r>
          </a:p>
          <a:p>
            <a:r>
              <a:rPr lang="en-US" dirty="0"/>
              <a:t> </a:t>
            </a:r>
            <a:r>
              <a:rPr lang="en-US" dirty="0" smtClean="0"/>
              <a:t>   _______________________________________________________________</a:t>
            </a:r>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2368745"/>
              </p:ext>
            </p:extLst>
          </p:nvPr>
        </p:nvGraphicFramePr>
        <p:xfrm>
          <a:off x="914400" y="3810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4098" name="Picture 2" descr="C:\Users\Susan\AppData\Local\Microsoft\Windows\Temporary Internet Files\Content.IE5\3W0D5VE9\MC90008845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600" y="914400"/>
            <a:ext cx="993191" cy="103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9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Your Process</a:t>
            </a:r>
            <a:endParaRPr lang="en-US" dirty="0"/>
          </a:p>
        </p:txBody>
      </p:sp>
      <p:sp>
        <p:nvSpPr>
          <p:cNvPr id="3" name="Content Placeholder 2"/>
          <p:cNvSpPr>
            <a:spLocks noGrp="1"/>
          </p:cNvSpPr>
          <p:nvPr>
            <p:ph idx="1"/>
          </p:nvPr>
        </p:nvSpPr>
        <p:spPr>
          <a:xfrm>
            <a:off x="457200" y="2133600"/>
            <a:ext cx="8229600" cy="4419600"/>
          </a:xfrm>
        </p:spPr>
        <p:txBody>
          <a:bodyPr>
            <a:normAutofit/>
          </a:bodyPr>
          <a:lstStyle/>
          <a:p>
            <a:pPr marL="0" indent="0">
              <a:buNone/>
            </a:pPr>
            <a:r>
              <a:rPr lang="en-US" dirty="0" smtClean="0">
                <a:latin typeface="Comic Sans MS" pitchFamily="66" charset="0"/>
              </a:rPr>
              <a:t>                        Job #2</a:t>
            </a:r>
          </a:p>
          <a:p>
            <a:pPr marL="0" indent="0" algn="ctr">
              <a:buNone/>
            </a:pPr>
            <a:endParaRPr lang="en-US" sz="2800" dirty="0">
              <a:latin typeface="Comic Sans MS" pitchFamily="66" charset="0"/>
            </a:endParaRPr>
          </a:p>
          <a:p>
            <a:pPr marL="0" indent="0" algn="ctr">
              <a:buNone/>
            </a:pPr>
            <a:r>
              <a:rPr lang="en-US" sz="2800" dirty="0" smtClean="0">
                <a:latin typeface="Comic Sans MS" pitchFamily="66" charset="0"/>
              </a:rPr>
              <a:t>View two videos on dinosaur fossils and dinosaur extinction as an introduction to your challenge. Click on the web links below:</a:t>
            </a:r>
          </a:p>
          <a:p>
            <a:pPr marL="0" indent="0" algn="ctr">
              <a:buNone/>
            </a:pPr>
            <a:endParaRPr lang="en-US" sz="1600" dirty="0" smtClean="0">
              <a:latin typeface="Comic Sans MS" pitchFamily="66" charset="0"/>
              <a:hlinkClick r:id="rId2"/>
            </a:endParaRPr>
          </a:p>
          <a:p>
            <a:pPr marL="0" indent="0" algn="ctr">
              <a:buNone/>
            </a:pPr>
            <a:endParaRPr lang="en-US" sz="1600" dirty="0" smtClean="0">
              <a:latin typeface="Comic Sans MS" pitchFamily="66" charset="0"/>
              <a:hlinkClick r:id="rId2"/>
            </a:endParaRPr>
          </a:p>
          <a:p>
            <a:pPr marL="0" indent="0" algn="ctr">
              <a:buNone/>
            </a:pPr>
            <a:endParaRPr lang="en-US" sz="1600" dirty="0">
              <a:latin typeface="Comic Sans MS" pitchFamily="66" charset="0"/>
            </a:endParaRPr>
          </a:p>
          <a:p>
            <a:pPr marL="0" indent="0" algn="ctr">
              <a:buNone/>
            </a:pPr>
            <a:endParaRPr lang="en-US" sz="2800" dirty="0" smtClean="0">
              <a:latin typeface="Comic Sans MS" pitchFamily="66" charset="0"/>
            </a:endParaRPr>
          </a:p>
          <a:p>
            <a:pPr marL="0" indent="0" algn="ctr">
              <a:buNone/>
            </a:pPr>
            <a:endParaRPr lang="en-US" sz="2800" dirty="0" smtClean="0">
              <a:latin typeface="Comic Sans MS" pitchFamily="66" charset="0"/>
            </a:endParaRPr>
          </a:p>
          <a:p>
            <a:pPr marL="0" indent="0" algn="ctr">
              <a:buNone/>
            </a:pPr>
            <a:endParaRPr lang="en-US" sz="1200" dirty="0">
              <a:latin typeface="Comic Sans MS" pitchFamily="66" charset="0"/>
            </a:endParaRPr>
          </a:p>
        </p:txBody>
      </p:sp>
      <p:pic>
        <p:nvPicPr>
          <p:cNvPr id="5124" name="Picture 4" descr="C:\Users\knbnjnnnnnnnnnjfkfkk\AppData\Local\Microsoft\Windows\Temporary Internet Files\Content.IE5\PMTC4E57\MC9001985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093" y="1828800"/>
            <a:ext cx="1935676" cy="137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116698368"/>
              </p:ext>
            </p:extLst>
          </p:nvPr>
        </p:nvGraphicFramePr>
        <p:xfrm>
          <a:off x="959960" y="12192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4" action="ppaction://hlinksldjump"/>
                        </a:rPr>
                        <a:t>Introduction</a:t>
                      </a:r>
                      <a:endParaRPr lang="en-US" sz="1400" dirty="0"/>
                    </a:p>
                  </a:txBody>
                  <a:tcPr/>
                </a:tc>
                <a:tc>
                  <a:txBody>
                    <a:bodyPr/>
                    <a:lstStyle/>
                    <a:p>
                      <a:pPr algn="ctr"/>
                      <a:r>
                        <a:rPr lang="en-US" sz="1400" dirty="0" smtClean="0">
                          <a:hlinkClick r:id="rId5" action="ppaction://hlinksldjump"/>
                        </a:rPr>
                        <a:t>Task</a:t>
                      </a:r>
                      <a:endParaRPr lang="en-US" sz="1400" dirty="0"/>
                    </a:p>
                  </a:txBody>
                  <a:tcPr/>
                </a:tc>
                <a:tc>
                  <a:txBody>
                    <a:bodyPr/>
                    <a:lstStyle/>
                    <a:p>
                      <a:pPr algn="ctr"/>
                      <a:r>
                        <a:rPr lang="en-US" sz="1400" dirty="0" smtClean="0">
                          <a:hlinkClick r:id="rId6" action="ppaction://hlinksldjump"/>
                        </a:rPr>
                        <a:t>Process</a:t>
                      </a:r>
                      <a:endParaRPr lang="en-US" sz="1400" dirty="0"/>
                    </a:p>
                  </a:txBody>
                  <a:tcPr/>
                </a:tc>
                <a:tc>
                  <a:txBody>
                    <a:bodyPr/>
                    <a:lstStyle/>
                    <a:p>
                      <a:pPr algn="ctr"/>
                      <a:r>
                        <a:rPr lang="en-US" sz="1400" dirty="0" smtClean="0">
                          <a:hlinkClick r:id="rId7" action="ppaction://hlinksldjump"/>
                        </a:rPr>
                        <a:t>Resources</a:t>
                      </a:r>
                      <a:endParaRPr lang="en-US" sz="1400" dirty="0"/>
                    </a:p>
                  </a:txBody>
                  <a:tcPr/>
                </a:tc>
                <a:tc>
                  <a:txBody>
                    <a:bodyPr/>
                    <a:lstStyle/>
                    <a:p>
                      <a:pPr algn="ctr"/>
                      <a:r>
                        <a:rPr lang="en-US" sz="1400" dirty="0" smtClean="0">
                          <a:hlinkClick r:id="rId8" action="ppaction://hlinksldjump"/>
                        </a:rPr>
                        <a:t>Evaluation</a:t>
                      </a:r>
                      <a:endParaRPr lang="en-US" sz="1400" dirty="0"/>
                    </a:p>
                  </a:txBody>
                  <a:tcPr/>
                </a:tc>
                <a:tc>
                  <a:txBody>
                    <a:bodyPr/>
                    <a:lstStyle/>
                    <a:p>
                      <a:r>
                        <a:rPr lang="en-US" sz="1400" dirty="0" smtClean="0">
                          <a:latin typeface="Comic Sans MS" pitchFamily="66" charset="0"/>
                          <a:hlinkClick r:id="rId9" action="ppaction://hlinksldjump"/>
                        </a:rPr>
                        <a:t>Conclusion</a:t>
                      </a:r>
                      <a:endParaRPr lang="en-US" sz="1400" dirty="0">
                        <a:latin typeface="Comic Sans MS" pitchFamily="66" charset="0"/>
                      </a:endParaRPr>
                    </a:p>
                  </a:txBody>
                  <a:tcPr/>
                </a:tc>
              </a:tr>
            </a:tbl>
          </a:graphicData>
        </a:graphic>
      </p:graphicFrame>
      <p:sp>
        <p:nvSpPr>
          <p:cNvPr id="5" name="Rectangle 4"/>
          <p:cNvSpPr/>
          <p:nvPr/>
        </p:nvSpPr>
        <p:spPr>
          <a:xfrm>
            <a:off x="736181" y="5562600"/>
            <a:ext cx="7620000" cy="369332"/>
          </a:xfrm>
          <a:prstGeom prst="rect">
            <a:avLst/>
          </a:prstGeom>
        </p:spPr>
        <p:txBody>
          <a:bodyPr wrap="square">
            <a:spAutoFit/>
          </a:bodyPr>
          <a:lstStyle/>
          <a:p>
            <a:r>
              <a:rPr lang="en-US" dirty="0" smtClean="0">
                <a:hlinkClick r:id="rId10"/>
              </a:rPr>
              <a:t>Dinosaur Extinction</a:t>
            </a:r>
            <a:r>
              <a:rPr lang="en-US" dirty="0" smtClean="0"/>
              <a:t> </a:t>
            </a:r>
            <a:endParaRPr lang="en-US" dirty="0"/>
          </a:p>
        </p:txBody>
      </p:sp>
      <p:sp>
        <p:nvSpPr>
          <p:cNvPr id="7" name="Rectangle 6"/>
          <p:cNvSpPr/>
          <p:nvPr/>
        </p:nvSpPr>
        <p:spPr>
          <a:xfrm>
            <a:off x="736181" y="4851009"/>
            <a:ext cx="7722019" cy="369332"/>
          </a:xfrm>
          <a:prstGeom prst="rect">
            <a:avLst/>
          </a:prstGeom>
        </p:spPr>
        <p:txBody>
          <a:bodyPr wrap="square">
            <a:spAutoFit/>
          </a:bodyPr>
          <a:lstStyle/>
          <a:p>
            <a:r>
              <a:rPr lang="en-US" dirty="0" smtClean="0">
                <a:hlinkClick r:id="rId11"/>
              </a:rPr>
              <a:t>Dinosaur Fossils</a:t>
            </a:r>
            <a:r>
              <a:rPr lang="en-US" dirty="0" smtClean="0"/>
              <a:t> </a:t>
            </a:r>
            <a:endParaRPr lang="en-US" dirty="0"/>
          </a:p>
        </p:txBody>
      </p:sp>
      <p:sp>
        <p:nvSpPr>
          <p:cNvPr id="4" name="Action Button: Forward or Next 3">
            <a:hlinkClick r:id="" action="ppaction://hlinkshowjump?jump=nextslide" highlightClick="1"/>
          </p:cNvPr>
          <p:cNvSpPr/>
          <p:nvPr/>
        </p:nvSpPr>
        <p:spPr>
          <a:xfrm>
            <a:off x="8077200" y="5931932"/>
            <a:ext cx="838200" cy="6974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177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latin typeface="Comic Sans MS" pitchFamily="66" charset="0"/>
              </a:rPr>
              <a:t>Your Process</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068763"/>
          </a:xfrm>
        </p:spPr>
        <p:txBody>
          <a:bodyPr/>
          <a:lstStyle/>
          <a:p>
            <a:pPr marL="0" indent="0" algn="ctr">
              <a:buNone/>
            </a:pPr>
            <a:r>
              <a:rPr lang="en-US" dirty="0" smtClean="0">
                <a:latin typeface="Comic Sans MS" pitchFamily="66" charset="0"/>
              </a:rPr>
              <a:t>Job #3</a:t>
            </a:r>
          </a:p>
          <a:p>
            <a:pPr marL="0" indent="0" algn="ctr">
              <a:buNone/>
            </a:pPr>
            <a:r>
              <a:rPr lang="en-US" sz="2800" dirty="0" smtClean="0">
                <a:latin typeface="Comic Sans MS" pitchFamily="66" charset="0"/>
              </a:rPr>
              <a:t>Click on your dinosaur’s name in the table below.  This will take you to web sites with information about your dinosaur.  Using this information, fill in the dinosaur data chart which was in your envelope. </a:t>
            </a:r>
            <a:endParaRPr lang="en-US" sz="2800" dirty="0">
              <a:latin typeface="Comic Sans MS" pitchFamily="66" charset="0"/>
            </a:endParaRPr>
          </a:p>
        </p:txBody>
      </p:sp>
      <p:pic>
        <p:nvPicPr>
          <p:cNvPr id="6147" name="Picture 3" descr="C:\Users\knbnjnnnnnnnnnjfkfkk\AppData\Local\Microsoft\Windows\Temporary Internet Files\Content.IE5\91C5TUU2\MP9003164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825" y="31450"/>
            <a:ext cx="1828800" cy="882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578019962"/>
              </p:ext>
            </p:extLst>
          </p:nvPr>
        </p:nvGraphicFramePr>
        <p:xfrm>
          <a:off x="914400" y="1143000"/>
          <a:ext cx="6858000" cy="5541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554182">
                <a:tc>
                  <a:txBody>
                    <a:bodyPr/>
                    <a:lstStyle/>
                    <a:p>
                      <a:pPr algn="ctr"/>
                      <a:r>
                        <a:rPr lang="en-US" sz="1400" dirty="0" smtClean="0">
                          <a:hlinkClick r:id="rId3" action="ppaction://hlinksldjump"/>
                        </a:rPr>
                        <a:t>Introduction</a:t>
                      </a:r>
                      <a:endParaRPr lang="en-US" sz="1400" dirty="0"/>
                    </a:p>
                  </a:txBody>
                  <a:tcPr/>
                </a:tc>
                <a:tc>
                  <a:txBody>
                    <a:bodyPr/>
                    <a:lstStyle/>
                    <a:p>
                      <a:pPr algn="ctr"/>
                      <a:r>
                        <a:rPr lang="en-US" sz="1400" dirty="0" smtClean="0">
                          <a:hlinkClick r:id="rId4" action="ppaction://hlinksldjump"/>
                        </a:rPr>
                        <a:t>Task</a:t>
                      </a:r>
                      <a:endParaRPr lang="en-US" sz="1400" dirty="0"/>
                    </a:p>
                  </a:txBody>
                  <a:tcPr/>
                </a:tc>
                <a:tc>
                  <a:txBody>
                    <a:bodyPr/>
                    <a:lstStyle/>
                    <a:p>
                      <a:pPr algn="ctr"/>
                      <a:r>
                        <a:rPr lang="en-US" sz="1400" dirty="0" smtClean="0">
                          <a:hlinkClick r:id="rId5"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09429370"/>
              </p:ext>
            </p:extLst>
          </p:nvPr>
        </p:nvGraphicFramePr>
        <p:xfrm>
          <a:off x="914401" y="5105400"/>
          <a:ext cx="6629399" cy="1107440"/>
        </p:xfrm>
        <a:graphic>
          <a:graphicData uri="http://schemas.openxmlformats.org/drawingml/2006/table">
            <a:tbl>
              <a:tblPr firstRow="1" bandRow="1">
                <a:tableStyleId>{5940675A-B579-460E-94D1-54222C63F5DA}</a:tableStyleId>
              </a:tblPr>
              <a:tblGrid>
                <a:gridCol w="1503575"/>
                <a:gridCol w="1503575"/>
                <a:gridCol w="1640264"/>
                <a:gridCol w="1981985"/>
              </a:tblGrid>
              <a:tr h="0">
                <a:tc>
                  <a:txBody>
                    <a:bodyPr/>
                    <a:lstStyle/>
                    <a:p>
                      <a:r>
                        <a:rPr lang="en-US" dirty="0" err="1" smtClean="0">
                          <a:hlinkClick r:id="rId9" action="ppaction://hlinksldjump"/>
                        </a:rPr>
                        <a:t>Ankylosaurus</a:t>
                      </a:r>
                      <a:endParaRPr lang="en-US" dirty="0"/>
                    </a:p>
                  </a:txBody>
                  <a:tcPr/>
                </a:tc>
                <a:tc>
                  <a:txBody>
                    <a:bodyPr/>
                    <a:lstStyle/>
                    <a:p>
                      <a:r>
                        <a:rPr lang="en-US" dirty="0" smtClean="0">
                          <a:hlinkClick r:id="rId10" action="ppaction://hlinksldjump"/>
                        </a:rPr>
                        <a:t>Apatosaurus</a:t>
                      </a:r>
                      <a:endParaRPr lang="en-US" dirty="0"/>
                    </a:p>
                  </a:txBody>
                  <a:tcPr/>
                </a:tc>
                <a:tc>
                  <a:txBody>
                    <a:bodyPr/>
                    <a:lstStyle/>
                    <a:p>
                      <a:r>
                        <a:rPr lang="en-US" dirty="0" smtClean="0">
                          <a:hlinkClick r:id="rId11" action="ppaction://hlinksldjump"/>
                        </a:rPr>
                        <a:t>Brachiosaurus</a:t>
                      </a:r>
                      <a:endParaRPr lang="en-US" dirty="0"/>
                    </a:p>
                  </a:txBody>
                  <a:tcPr/>
                </a:tc>
                <a:tc>
                  <a:txBody>
                    <a:bodyPr/>
                    <a:lstStyle/>
                    <a:p>
                      <a:r>
                        <a:rPr lang="en-US" dirty="0" err="1" smtClean="0">
                          <a:hlinkClick r:id="rId12" action="ppaction://hlinksldjump"/>
                        </a:rPr>
                        <a:t>Compsognathus</a:t>
                      </a:r>
                      <a:endParaRPr lang="en-US" dirty="0"/>
                    </a:p>
                  </a:txBody>
                  <a:tcPr/>
                </a:tc>
              </a:tr>
              <a:tr h="370840">
                <a:tc>
                  <a:txBody>
                    <a:bodyPr/>
                    <a:lstStyle/>
                    <a:p>
                      <a:r>
                        <a:rPr lang="en-US" dirty="0" smtClean="0">
                          <a:hlinkClick r:id="rId13" action="ppaction://hlinksldjump"/>
                        </a:rPr>
                        <a:t>Diplodocus</a:t>
                      </a:r>
                      <a:endParaRPr lang="en-US" dirty="0"/>
                    </a:p>
                  </a:txBody>
                  <a:tcPr/>
                </a:tc>
                <a:tc>
                  <a:txBody>
                    <a:bodyPr/>
                    <a:lstStyle/>
                    <a:p>
                      <a:r>
                        <a:rPr lang="en-US" dirty="0" err="1" smtClean="0">
                          <a:hlinkClick r:id="rId14" action="ppaction://hlinksldjump"/>
                        </a:rPr>
                        <a:t>Iguandon</a:t>
                      </a:r>
                      <a:endParaRPr lang="en-US" dirty="0"/>
                    </a:p>
                  </a:txBody>
                  <a:tcPr/>
                </a:tc>
                <a:tc>
                  <a:txBody>
                    <a:bodyPr/>
                    <a:lstStyle/>
                    <a:p>
                      <a:r>
                        <a:rPr lang="en-US" dirty="0" err="1" smtClean="0">
                          <a:hlinkClick r:id="rId15" action="ppaction://hlinksldjump"/>
                        </a:rPr>
                        <a:t>Lambeosaurus</a:t>
                      </a:r>
                      <a:endParaRPr lang="en-US" dirty="0"/>
                    </a:p>
                  </a:txBody>
                  <a:tcPr/>
                </a:tc>
                <a:tc>
                  <a:txBody>
                    <a:bodyPr/>
                    <a:lstStyle/>
                    <a:p>
                      <a:r>
                        <a:rPr lang="en-US" dirty="0" err="1" smtClean="0">
                          <a:hlinkClick r:id="rId16" action="ppaction://hlinksldjump"/>
                        </a:rPr>
                        <a:t>Oviraptor</a:t>
                      </a:r>
                      <a:endParaRPr lang="en-US" dirty="0"/>
                    </a:p>
                  </a:txBody>
                  <a:tcPr/>
                </a:tc>
              </a:tr>
              <a:tr h="370840">
                <a:tc>
                  <a:txBody>
                    <a:bodyPr/>
                    <a:lstStyle/>
                    <a:p>
                      <a:r>
                        <a:rPr lang="en-US" dirty="0" smtClean="0">
                          <a:hlinkClick r:id="rId17" action="ppaction://hlinksldjump"/>
                        </a:rPr>
                        <a:t>Stegosaurus</a:t>
                      </a:r>
                      <a:endParaRPr lang="en-US" dirty="0"/>
                    </a:p>
                  </a:txBody>
                  <a:tcPr/>
                </a:tc>
                <a:tc>
                  <a:txBody>
                    <a:bodyPr/>
                    <a:lstStyle/>
                    <a:p>
                      <a:r>
                        <a:rPr lang="en-US" dirty="0" err="1" smtClean="0">
                          <a:hlinkClick r:id="rId18" action="ppaction://hlinksldjump"/>
                        </a:rPr>
                        <a:t>Triceratop</a:t>
                      </a:r>
                      <a:endParaRPr lang="en-US" dirty="0"/>
                    </a:p>
                  </a:txBody>
                  <a:tcPr/>
                </a:tc>
                <a:tc>
                  <a:txBody>
                    <a:bodyPr/>
                    <a:lstStyle/>
                    <a:p>
                      <a:r>
                        <a:rPr lang="en-US" dirty="0" err="1" smtClean="0">
                          <a:hlinkClick r:id="rId19" action="ppaction://hlinksldjump"/>
                        </a:rPr>
                        <a:t>Ultrasuarus</a:t>
                      </a:r>
                      <a:endParaRPr lang="en-US" dirty="0"/>
                    </a:p>
                  </a:txBody>
                  <a:tcPr/>
                </a:tc>
                <a:tc>
                  <a:txBody>
                    <a:bodyPr/>
                    <a:lstStyle/>
                    <a:p>
                      <a:r>
                        <a:rPr lang="en-US" dirty="0" err="1" smtClean="0">
                          <a:hlinkClick r:id="rId20" action="ppaction://hlinksldjump"/>
                        </a:rPr>
                        <a:t>Velociraptor</a:t>
                      </a:r>
                      <a:endParaRPr lang="en-US" dirty="0"/>
                    </a:p>
                  </a:txBody>
                  <a:tcPr/>
                </a:tc>
              </a:tr>
            </a:tbl>
          </a:graphicData>
        </a:graphic>
      </p:graphicFrame>
      <p:sp>
        <p:nvSpPr>
          <p:cNvPr id="6" name="Action Button: Forward or Next 5">
            <a:hlinkClick r:id="" action="ppaction://hlinkshowjump?jump=nextslide" highlightClick="1"/>
          </p:cNvPr>
          <p:cNvSpPr/>
          <p:nvPr/>
        </p:nvSpPr>
        <p:spPr>
          <a:xfrm>
            <a:off x="8077200" y="57912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769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533400"/>
            <a:ext cx="7239000" cy="609600"/>
          </a:xfrm>
        </p:spPr>
        <p:txBody>
          <a:bodyPr>
            <a:normAutofit fontScale="90000"/>
          </a:bodyPr>
          <a:lstStyle/>
          <a:p>
            <a:r>
              <a:rPr lang="en-US" dirty="0" smtClean="0">
                <a:latin typeface="Comic Sans MS" pitchFamily="66" charset="0"/>
              </a:rPr>
              <a:t>Your Process</a:t>
            </a:r>
            <a:br>
              <a:rPr lang="en-US" dirty="0" smtClean="0">
                <a:latin typeface="Comic Sans MS" pitchFamily="66"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3881205"/>
              </p:ext>
            </p:extLst>
          </p:nvPr>
        </p:nvGraphicFramePr>
        <p:xfrm>
          <a:off x="1295400" y="1111550"/>
          <a:ext cx="6858000" cy="5541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554182">
                <a:tc>
                  <a:txBody>
                    <a:bodyPr/>
                    <a:lstStyle/>
                    <a:p>
                      <a:pPr algn="ctr"/>
                      <a:r>
                        <a:rPr lang="en-US" sz="1400" dirty="0" smtClean="0">
                          <a:hlinkClick r:id="rId2" action="ppaction://hlinksldjump"/>
                        </a:rPr>
                        <a:t>Introduction</a:t>
                      </a:r>
                      <a:endParaRPr lang="en-US" sz="1400" dirty="0"/>
                    </a:p>
                  </a:txBody>
                  <a:tcPr/>
                </a:tc>
                <a:tc>
                  <a:txBody>
                    <a:bodyPr/>
                    <a:lstStyle/>
                    <a:p>
                      <a:pPr algn="ctr"/>
                      <a:r>
                        <a:rPr lang="en-US" sz="1400" dirty="0" smtClean="0">
                          <a:hlinkClick r:id="rId3" action="ppaction://hlinksldjump"/>
                        </a:rPr>
                        <a:t>Task</a:t>
                      </a:r>
                      <a:endParaRPr lang="en-US" sz="1400" dirty="0"/>
                    </a:p>
                  </a:txBody>
                  <a:tcPr/>
                </a:tc>
                <a:tc>
                  <a:txBody>
                    <a:bodyPr/>
                    <a:lstStyle/>
                    <a:p>
                      <a:pPr algn="ctr"/>
                      <a:r>
                        <a:rPr lang="en-US" sz="1400" dirty="0" smtClean="0">
                          <a:hlinkClick r:id="rId4" action="ppaction://hlinksldjump"/>
                        </a:rPr>
                        <a:t>Process</a:t>
                      </a:r>
                      <a:endParaRPr lang="en-US" sz="1400" dirty="0"/>
                    </a:p>
                  </a:txBody>
                  <a:tcPr/>
                </a:tc>
                <a:tc>
                  <a:txBody>
                    <a:bodyPr/>
                    <a:lstStyle/>
                    <a:p>
                      <a:pPr algn="ctr"/>
                      <a:r>
                        <a:rPr lang="en-US" sz="1400" dirty="0" smtClean="0">
                          <a:hlinkClick r:id="rId5" action="ppaction://hlinksldjump"/>
                        </a:rPr>
                        <a:t>Resources</a:t>
                      </a:r>
                      <a:endParaRPr lang="en-US" sz="1400" dirty="0"/>
                    </a:p>
                  </a:txBody>
                  <a:tcPr/>
                </a:tc>
                <a:tc>
                  <a:txBody>
                    <a:bodyPr/>
                    <a:lstStyle/>
                    <a:p>
                      <a:pPr algn="ctr"/>
                      <a:r>
                        <a:rPr lang="en-US" sz="1400" dirty="0" smtClean="0">
                          <a:hlinkClick r:id="rId6" action="ppaction://hlinksldjump"/>
                        </a:rPr>
                        <a:t>Evaluation</a:t>
                      </a:r>
                      <a:endParaRPr lang="en-US" sz="1400" dirty="0"/>
                    </a:p>
                  </a:txBody>
                  <a:tcPr/>
                </a:tc>
                <a:tc>
                  <a:txBody>
                    <a:bodyPr/>
                    <a:lstStyle/>
                    <a:p>
                      <a:r>
                        <a:rPr lang="en-US" sz="1400" dirty="0" smtClean="0">
                          <a:latin typeface="Comic Sans MS" pitchFamily="66" charset="0"/>
                          <a:hlinkClick r:id="rId7" action="ppaction://hlinksldjump"/>
                        </a:rPr>
                        <a:t>Conclusion</a:t>
                      </a:r>
                      <a:endParaRPr lang="en-US" sz="1400" dirty="0">
                        <a:latin typeface="Comic Sans MS" pitchFamily="66" charset="0"/>
                      </a:endParaRPr>
                    </a:p>
                  </a:txBody>
                  <a:tcPr/>
                </a:tc>
              </a:tr>
            </a:tbl>
          </a:graphicData>
        </a:graphic>
      </p:graphicFrame>
      <p:pic>
        <p:nvPicPr>
          <p:cNvPr id="5" name="Picture 3" descr="C:\Users\knbnjnnnnnnnnnjfkfkk\AppData\Local\Microsoft\Windows\Temporary Internet Files\Content.IE5\91C5TUU2\MP90031643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228600"/>
            <a:ext cx="1828800" cy="882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741176153"/>
              </p:ext>
            </p:extLst>
          </p:nvPr>
        </p:nvGraphicFramePr>
        <p:xfrm>
          <a:off x="1143000" y="4495800"/>
          <a:ext cx="6934200" cy="1371600"/>
        </p:xfrm>
        <a:graphic>
          <a:graphicData uri="http://schemas.openxmlformats.org/drawingml/2006/table">
            <a:tbl>
              <a:tblPr firstRow="1" bandRow="1">
                <a:tableStyleId>{5C22544A-7EE6-4342-B048-85BDC9FD1C3A}</a:tableStyleId>
              </a:tblPr>
              <a:tblGrid>
                <a:gridCol w="1733550"/>
                <a:gridCol w="1733550"/>
                <a:gridCol w="1733550"/>
                <a:gridCol w="1733550"/>
              </a:tblGrid>
              <a:tr h="748146">
                <a:tc>
                  <a:txBody>
                    <a:bodyPr/>
                    <a:lstStyle/>
                    <a:p>
                      <a:r>
                        <a:rPr lang="en-US" b="0" dirty="0" err="1" smtClean="0">
                          <a:solidFill>
                            <a:srgbClr val="0000FF"/>
                          </a:solidFill>
                          <a:hlinkClick r:id="rId9" action="ppaction://hlinksldjump"/>
                        </a:rPr>
                        <a:t>Corythosaurus</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err="1" smtClean="0">
                          <a:solidFill>
                            <a:srgbClr val="0000FF"/>
                          </a:solidFill>
                          <a:hlinkClick r:id="rId10" action="ppaction://hlinksldjump"/>
                        </a:rPr>
                        <a:t>Protoceratops</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err="1" smtClean="0">
                          <a:solidFill>
                            <a:srgbClr val="0000FF"/>
                          </a:solidFill>
                          <a:hlinkClick r:id="rId11" action="ppaction://hlinksldjump"/>
                        </a:rPr>
                        <a:t>Ornithomimus</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smtClean="0">
                          <a:solidFill>
                            <a:srgbClr val="0000FF"/>
                          </a:solidFill>
                          <a:hlinkClick r:id="rId12" action="ppaction://hlinksldjump"/>
                        </a:rPr>
                        <a:t>Giganotosaurus</a:t>
                      </a:r>
                      <a:endParaRPr lang="en-US"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3454">
                <a:tc>
                  <a:txBody>
                    <a:bodyPr/>
                    <a:lstStyle/>
                    <a:p>
                      <a:r>
                        <a:rPr lang="en-US" dirty="0" err="1" smtClean="0">
                          <a:solidFill>
                            <a:srgbClr val="0000FF"/>
                          </a:solidFill>
                          <a:hlinkClick r:id="rId13" action="ppaction://hlinksldjump"/>
                        </a:rPr>
                        <a:t>Plateosaurus</a:t>
                      </a:r>
                      <a:endParaRPr 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rgbClr val="0000FF"/>
                          </a:solidFill>
                          <a:hlinkClick r:id="rId14" action="ppaction://hlinksldjump"/>
                        </a:rPr>
                        <a:t>Coelophysis</a:t>
                      </a:r>
                      <a:endParaRPr 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rgbClr val="0000FF"/>
                          </a:solidFill>
                          <a:hlinkClick r:id="rId15" action="ppaction://hlinksldjump"/>
                        </a:rPr>
                        <a:t>Spinosaurus</a:t>
                      </a:r>
                      <a:endParaRPr 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smtClean="0">
                          <a:solidFill>
                            <a:srgbClr val="0000FF"/>
                          </a:solidFill>
                          <a:hlinkClick r:id="rId16" action="ppaction://hlinksldjump"/>
                        </a:rPr>
                        <a:t>Camptosaurus</a:t>
                      </a:r>
                      <a:endParaRPr 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1524000" y="1905000"/>
            <a:ext cx="6324600" cy="2308324"/>
          </a:xfrm>
          <a:prstGeom prst="rect">
            <a:avLst/>
          </a:prstGeom>
        </p:spPr>
        <p:txBody>
          <a:bodyPr wrap="square">
            <a:spAutoFit/>
          </a:bodyPr>
          <a:lstStyle/>
          <a:p>
            <a:pPr algn="ctr"/>
            <a:r>
              <a:rPr lang="en-US" sz="2400" dirty="0">
                <a:latin typeface="Comic Sans MS" pitchFamily="66" charset="0"/>
              </a:rPr>
              <a:t>Job #3</a:t>
            </a:r>
          </a:p>
          <a:p>
            <a:pPr algn="ctr"/>
            <a:r>
              <a:rPr lang="en-US" sz="2400" dirty="0">
                <a:latin typeface="Comic Sans MS" pitchFamily="66" charset="0"/>
              </a:rPr>
              <a:t>Click on your dinosaur’s name in the table below.  This will take you to web sites with information about your dinosaur.  Using this information, fill in the dinosaur data chart which was in your envelope. </a:t>
            </a:r>
          </a:p>
        </p:txBody>
      </p:sp>
      <p:sp>
        <p:nvSpPr>
          <p:cNvPr id="9" name="Action Button: Forward or Next 8">
            <a:hlinkClick r:id="" action="ppaction://hlinkshowjump?jump=nextslide" highlightClick="1"/>
          </p:cNvPr>
          <p:cNvSpPr/>
          <p:nvPr/>
        </p:nvSpPr>
        <p:spPr>
          <a:xfrm>
            <a:off x="7848600" y="5943600"/>
            <a:ext cx="1066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61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3600" dirty="0" smtClean="0">
                <a:latin typeface="Comic Sans MS" pitchFamily="66" charset="0"/>
              </a:rPr>
              <a:t>Your Process</a:t>
            </a:r>
            <a:br>
              <a:rPr lang="en-US" sz="3600" dirty="0" smtClean="0">
                <a:latin typeface="Comic Sans MS" pitchFamily="66" charset="0"/>
              </a:rPr>
            </a:br>
            <a:r>
              <a:rPr lang="en-US" sz="3600" dirty="0" smtClean="0">
                <a:latin typeface="Comic Sans MS" pitchFamily="66" charset="0"/>
              </a:rPr>
              <a:t/>
            </a:r>
            <a:br>
              <a:rPr lang="en-US" sz="3600" dirty="0" smtClean="0">
                <a:latin typeface="Comic Sans MS" pitchFamily="66" charset="0"/>
              </a:rPr>
            </a:br>
            <a:endParaRPr lang="en-US" sz="3600" dirty="0">
              <a:latin typeface="Comic Sans MS" pitchFamily="66" charset="0"/>
            </a:endParaRPr>
          </a:p>
        </p:txBody>
      </p:sp>
      <p:sp>
        <p:nvSpPr>
          <p:cNvPr id="3" name="Content Placeholder 2"/>
          <p:cNvSpPr>
            <a:spLocks noGrp="1"/>
          </p:cNvSpPr>
          <p:nvPr>
            <p:ph idx="1"/>
          </p:nvPr>
        </p:nvSpPr>
        <p:spPr>
          <a:xfrm>
            <a:off x="457200" y="1752600"/>
            <a:ext cx="8229600" cy="4373563"/>
          </a:xfrm>
        </p:spPr>
        <p:txBody>
          <a:bodyPr>
            <a:normAutofit/>
          </a:bodyPr>
          <a:lstStyle/>
          <a:p>
            <a:pPr marL="0" indent="0" algn="ctr">
              <a:buNone/>
            </a:pPr>
            <a:r>
              <a:rPr lang="en-US" sz="2800" dirty="0" smtClean="0">
                <a:latin typeface="Comic Sans MS" pitchFamily="66" charset="0"/>
              </a:rPr>
              <a:t>Job #4</a:t>
            </a:r>
          </a:p>
          <a:p>
            <a:pPr marL="0" indent="0" algn="ctr">
              <a:buNone/>
            </a:pPr>
            <a:r>
              <a:rPr lang="en-US" sz="2800" dirty="0" smtClean="0">
                <a:latin typeface="Comic Sans MS" pitchFamily="66" charset="0"/>
              </a:rPr>
              <a:t>Create a clay model of your dinosaur.  Place your dinosaur in a diorama showing your dinosaur’s habitat.  Click on the picture below to get directions on how to do this.</a:t>
            </a:r>
            <a:endParaRPr lang="en-US" sz="2800" dirty="0">
              <a:latin typeface="Comic Sans MS" pitchFamily="66" charset="0"/>
            </a:endParaRPr>
          </a:p>
        </p:txBody>
      </p:sp>
      <p:pic>
        <p:nvPicPr>
          <p:cNvPr id="7170" name="Picture 2" descr="C:\Users\knbnjnnnnnnnnnjfkfkk\AppData\Local\Microsoft\Windows\Temporary Internet Files\Content.IE5\CWBY5M4N\MC900058436[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267200"/>
            <a:ext cx="2819400" cy="23019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94980977"/>
              </p:ext>
            </p:extLst>
          </p:nvPr>
        </p:nvGraphicFramePr>
        <p:xfrm>
          <a:off x="1191491" y="9144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4" action="ppaction://hlinksldjump"/>
                        </a:rPr>
                        <a:t>Introduction</a:t>
                      </a:r>
                      <a:endParaRPr lang="en-US" sz="1400" dirty="0"/>
                    </a:p>
                  </a:txBody>
                  <a:tcPr/>
                </a:tc>
                <a:tc>
                  <a:txBody>
                    <a:bodyPr/>
                    <a:lstStyle/>
                    <a:p>
                      <a:pPr algn="ctr"/>
                      <a:r>
                        <a:rPr lang="en-US" sz="1400" dirty="0" smtClean="0">
                          <a:hlinkClick r:id="rId5" action="ppaction://hlinksldjump"/>
                        </a:rPr>
                        <a:t>Task</a:t>
                      </a:r>
                      <a:endParaRPr lang="en-US" sz="1400" dirty="0"/>
                    </a:p>
                  </a:txBody>
                  <a:tcPr/>
                </a:tc>
                <a:tc>
                  <a:txBody>
                    <a:bodyPr/>
                    <a:lstStyle/>
                    <a:p>
                      <a:pPr algn="ctr"/>
                      <a:r>
                        <a:rPr lang="en-US" sz="1400" dirty="0" smtClean="0">
                          <a:hlinkClick r:id="rId6" action="ppaction://hlinksldjump"/>
                        </a:rPr>
                        <a:t>Process</a:t>
                      </a:r>
                      <a:endParaRPr lang="en-US" sz="1400" dirty="0"/>
                    </a:p>
                  </a:txBody>
                  <a:tcPr/>
                </a:tc>
                <a:tc>
                  <a:txBody>
                    <a:bodyPr/>
                    <a:lstStyle/>
                    <a:p>
                      <a:pPr algn="ctr"/>
                      <a:r>
                        <a:rPr lang="en-US" sz="1400" dirty="0" smtClean="0">
                          <a:hlinkClick r:id="rId7" action="ppaction://hlinksldjump"/>
                        </a:rPr>
                        <a:t>Resources</a:t>
                      </a:r>
                      <a:endParaRPr lang="en-US" sz="1400" dirty="0"/>
                    </a:p>
                  </a:txBody>
                  <a:tcPr/>
                </a:tc>
                <a:tc>
                  <a:txBody>
                    <a:bodyPr/>
                    <a:lstStyle/>
                    <a:p>
                      <a:pPr algn="ctr"/>
                      <a:r>
                        <a:rPr lang="en-US" sz="1400" dirty="0" smtClean="0">
                          <a:hlinkClick r:id="rId8" action="ppaction://hlinksldjump"/>
                        </a:rPr>
                        <a:t>Evaluation</a:t>
                      </a:r>
                      <a:endParaRPr lang="en-US" sz="1400" dirty="0"/>
                    </a:p>
                  </a:txBody>
                  <a:tcPr/>
                </a:tc>
                <a:tc>
                  <a:txBody>
                    <a:bodyPr/>
                    <a:lstStyle/>
                    <a:p>
                      <a:r>
                        <a:rPr lang="en-US" sz="1400" dirty="0" smtClean="0">
                          <a:latin typeface="Comic Sans MS" pitchFamily="66" charset="0"/>
                          <a:hlinkClick r:id="rId9" action="ppaction://hlinksldjump"/>
                        </a:rPr>
                        <a:t>Conclusion</a:t>
                      </a:r>
                      <a:endParaRPr lang="en-US" sz="1400" dirty="0">
                        <a:latin typeface="Comic Sans MS" pitchFamily="66" charset="0"/>
                      </a:endParaRPr>
                    </a:p>
                  </a:txBody>
                  <a:tcPr/>
                </a:tc>
              </a:tr>
            </a:tbl>
          </a:graphicData>
        </a:graphic>
      </p:graphicFrame>
      <p:sp>
        <p:nvSpPr>
          <p:cNvPr id="5" name="Action Button: Forward or Next 4">
            <a:hlinkClick r:id="" action="ppaction://hlinkshowjump?jump=nextslide" highlightClick="1"/>
          </p:cNvPr>
          <p:cNvSpPr/>
          <p:nvPr/>
        </p:nvSpPr>
        <p:spPr>
          <a:xfrm>
            <a:off x="7543800" y="5638800"/>
            <a:ext cx="10668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422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52601"/>
          </a:xfrm>
        </p:spPr>
        <p:txBody>
          <a:bodyPr>
            <a:normAutofit/>
          </a:bodyPr>
          <a:lstStyle/>
          <a:p>
            <a:r>
              <a:rPr lang="en-US" sz="3600" dirty="0" smtClean="0">
                <a:latin typeface="Comic Sans MS" pitchFamily="66" charset="0"/>
              </a:rPr>
              <a:t>Your Process</a:t>
            </a:r>
            <a:endParaRPr lang="en-US" sz="3600" dirty="0">
              <a:latin typeface="Comic Sans MS" pitchFamily="66" charset="0"/>
            </a:endParaRPr>
          </a:p>
        </p:txBody>
      </p:sp>
      <p:sp>
        <p:nvSpPr>
          <p:cNvPr id="3" name="Content Placeholder 2"/>
          <p:cNvSpPr>
            <a:spLocks noGrp="1"/>
          </p:cNvSpPr>
          <p:nvPr>
            <p:ph idx="1"/>
          </p:nvPr>
        </p:nvSpPr>
        <p:spPr>
          <a:xfrm>
            <a:off x="457200" y="1752600"/>
            <a:ext cx="8229600" cy="4373563"/>
          </a:xfrm>
        </p:spPr>
        <p:txBody>
          <a:bodyPr>
            <a:normAutofit/>
          </a:bodyPr>
          <a:lstStyle/>
          <a:p>
            <a:pPr marL="0" indent="0" algn="ctr">
              <a:buNone/>
            </a:pPr>
            <a:r>
              <a:rPr lang="en-US" sz="2800" dirty="0" smtClean="0">
                <a:latin typeface="Comic Sans MS" pitchFamily="66" charset="0"/>
              </a:rPr>
              <a:t>Job #5</a:t>
            </a:r>
          </a:p>
          <a:p>
            <a:pPr marL="0" indent="0" algn="ctr">
              <a:buNone/>
            </a:pPr>
            <a:r>
              <a:rPr lang="en-US" sz="2800" dirty="0" smtClean="0">
                <a:latin typeface="Comic Sans MS" pitchFamily="66" charset="0"/>
              </a:rPr>
              <a:t>Prepare a storyboard which can be used for a power point presentation for the President.  Click on the picture below to get the storyboard directions.  </a:t>
            </a:r>
            <a:endParaRPr lang="en-US" sz="2800" dirty="0">
              <a:latin typeface="Comic Sans MS" pitchFamily="66" charset="0"/>
            </a:endParaRPr>
          </a:p>
        </p:txBody>
      </p:sp>
      <p:pic>
        <p:nvPicPr>
          <p:cNvPr id="8194" name="Picture 2" descr="C:\Users\knbnjnnnnnnnnnjfkfkk\AppData\Local\Microsoft\Windows\Temporary Internet Files\Content.IE5\91C5TUU2\MC900251551[1].wmf">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114800"/>
            <a:ext cx="3429000" cy="22754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754140209"/>
              </p:ext>
            </p:extLst>
          </p:nvPr>
        </p:nvGraphicFramePr>
        <p:xfrm>
          <a:off x="914400" y="1066800"/>
          <a:ext cx="6858000" cy="477982"/>
        </p:xfrm>
        <a:graphic>
          <a:graphicData uri="http://schemas.openxmlformats.org/drawingml/2006/table">
            <a:tbl>
              <a:tblPr firstRow="1" bandRow="1">
                <a:tableStyleId>{5940675A-B579-460E-94D1-54222C63F5DA}</a:tableStyleId>
              </a:tblPr>
              <a:tblGrid>
                <a:gridCol w="1143000"/>
                <a:gridCol w="1143000"/>
                <a:gridCol w="1143000"/>
                <a:gridCol w="1143000"/>
                <a:gridCol w="1143000"/>
                <a:gridCol w="1143000"/>
              </a:tblGrid>
              <a:tr h="477982">
                <a:tc>
                  <a:txBody>
                    <a:bodyPr/>
                    <a:lstStyle/>
                    <a:p>
                      <a:pPr algn="ctr"/>
                      <a:r>
                        <a:rPr lang="en-US" sz="1400" dirty="0" smtClean="0">
                          <a:hlinkClick r:id="rId4" action="ppaction://hlinksldjump"/>
                        </a:rPr>
                        <a:t>Introduction</a:t>
                      </a:r>
                      <a:endParaRPr lang="en-US" sz="1400" dirty="0"/>
                    </a:p>
                  </a:txBody>
                  <a:tcPr/>
                </a:tc>
                <a:tc>
                  <a:txBody>
                    <a:bodyPr/>
                    <a:lstStyle/>
                    <a:p>
                      <a:pPr algn="ctr"/>
                      <a:r>
                        <a:rPr lang="en-US" sz="1400" dirty="0" smtClean="0">
                          <a:hlinkClick r:id="rId5" action="ppaction://hlinksldjump"/>
                        </a:rPr>
                        <a:t>Task</a:t>
                      </a:r>
                      <a:endParaRPr lang="en-US" sz="1400" dirty="0"/>
                    </a:p>
                  </a:txBody>
                  <a:tcPr/>
                </a:tc>
                <a:tc>
                  <a:txBody>
                    <a:bodyPr/>
                    <a:lstStyle/>
                    <a:p>
                      <a:pPr algn="ctr"/>
                      <a:r>
                        <a:rPr lang="en-US" sz="1400" dirty="0" smtClean="0">
                          <a:hlinkClick r:id="rId2" action="ppaction://hlinksldjump"/>
                        </a:rPr>
                        <a:t>Process</a:t>
                      </a:r>
                      <a:endParaRPr lang="en-US" sz="1400" dirty="0"/>
                    </a:p>
                  </a:txBody>
                  <a:tcPr/>
                </a:tc>
                <a:tc>
                  <a:txBody>
                    <a:bodyPr/>
                    <a:lstStyle/>
                    <a:p>
                      <a:pPr algn="ctr"/>
                      <a:r>
                        <a:rPr lang="en-US" sz="1400" dirty="0" smtClean="0">
                          <a:hlinkClick r:id="rId6" action="ppaction://hlinksldjump"/>
                        </a:rPr>
                        <a:t>Resources</a:t>
                      </a:r>
                      <a:endParaRPr lang="en-US" sz="1400" dirty="0"/>
                    </a:p>
                  </a:txBody>
                  <a:tcPr/>
                </a:tc>
                <a:tc>
                  <a:txBody>
                    <a:bodyPr/>
                    <a:lstStyle/>
                    <a:p>
                      <a:pPr algn="ctr"/>
                      <a:r>
                        <a:rPr lang="en-US" sz="1400" dirty="0" smtClean="0">
                          <a:hlinkClick r:id="rId7" action="ppaction://hlinksldjump"/>
                        </a:rPr>
                        <a:t>Evaluation</a:t>
                      </a:r>
                      <a:endParaRPr lang="en-US" sz="1400" dirty="0"/>
                    </a:p>
                  </a:txBody>
                  <a:tcPr/>
                </a:tc>
                <a:tc>
                  <a:txBody>
                    <a:bodyPr/>
                    <a:lstStyle/>
                    <a:p>
                      <a:r>
                        <a:rPr lang="en-US" sz="1400" dirty="0" smtClean="0">
                          <a:latin typeface="Comic Sans MS" pitchFamily="66" charset="0"/>
                          <a:hlinkClick r:id="rId8" action="ppaction://hlinksldjump"/>
                        </a:rPr>
                        <a:t>Conclusion</a:t>
                      </a:r>
                      <a:endParaRPr lang="en-US" sz="1400" dirty="0">
                        <a:latin typeface="Comic Sans MS" pitchFamily="66" charset="0"/>
                      </a:endParaRPr>
                    </a:p>
                  </a:txBody>
                  <a:tcPr/>
                </a:tc>
              </a:tr>
            </a:tbl>
          </a:graphicData>
        </a:graphic>
      </p:graphicFrame>
      <p:sp>
        <p:nvSpPr>
          <p:cNvPr id="4" name="Action Button: Forward or Next 3">
            <a:hlinkClick r:id="" action="ppaction://hlinkshowjump?jump=nextslide" highlightClick="1"/>
          </p:cNvPr>
          <p:cNvSpPr/>
          <p:nvPr/>
        </p:nvSpPr>
        <p:spPr>
          <a:xfrm>
            <a:off x="7620000" y="5715000"/>
            <a:ext cx="990600" cy="67523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120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1688</Words>
  <Application>Microsoft Office PowerPoint</Application>
  <PresentationFormat>On-screen Show (4:3)</PresentationFormat>
  <Paragraphs>546</Paragraphs>
  <Slides>40</Slides>
  <Notes>0</Notes>
  <HiddenSlides>0</HiddenSlides>
  <MMClips>2</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Dinosaur Challenge Webquest Created by Ms. Smith</vt:lpstr>
      <vt:lpstr>Introduction  </vt:lpstr>
      <vt:lpstr>Your Task</vt:lpstr>
      <vt:lpstr>Your Process </vt:lpstr>
      <vt:lpstr>Your Process</vt:lpstr>
      <vt:lpstr>Your Process </vt:lpstr>
      <vt:lpstr>Your Process </vt:lpstr>
      <vt:lpstr>Your Process  </vt:lpstr>
      <vt:lpstr>Your Process</vt:lpstr>
      <vt:lpstr>Your Process </vt:lpstr>
      <vt:lpstr>Resources </vt:lpstr>
      <vt:lpstr>Evaluation </vt:lpstr>
      <vt:lpstr>Evaluation</vt:lpstr>
      <vt:lpstr>Conclusion </vt:lpstr>
      <vt:lpstr>Teacher’s Notes</vt:lpstr>
      <vt:lpstr>What Dinosaur Will You Choose?</vt:lpstr>
      <vt:lpstr>Ankylosaurus</vt:lpstr>
      <vt:lpstr>Apatosaurus</vt:lpstr>
      <vt:lpstr>Brachiosaurus</vt:lpstr>
      <vt:lpstr>Compsognathus</vt:lpstr>
      <vt:lpstr>Diplodocus</vt:lpstr>
      <vt:lpstr>Iguanodon</vt:lpstr>
      <vt:lpstr>Lambeosaurus</vt:lpstr>
      <vt:lpstr>Oviraptor</vt:lpstr>
      <vt:lpstr>Stegosaurus</vt:lpstr>
      <vt:lpstr>Triceratop</vt:lpstr>
      <vt:lpstr>Ultrasaurus</vt:lpstr>
      <vt:lpstr>Velociraptor</vt:lpstr>
      <vt:lpstr>Corythosaurus</vt:lpstr>
      <vt:lpstr>Protoceratops</vt:lpstr>
      <vt:lpstr>Ornithomimus</vt:lpstr>
      <vt:lpstr>Giganotosaurus</vt:lpstr>
      <vt:lpstr>Plateosaurus</vt:lpstr>
      <vt:lpstr>Coelophysis</vt:lpstr>
      <vt:lpstr>Spinosaurus</vt:lpstr>
      <vt:lpstr>Camptosaurus</vt:lpstr>
      <vt:lpstr>Directions for Job # 4 Dinosaur Model</vt:lpstr>
      <vt:lpstr>Directions for Story Boarding Job # 5</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 Mission Webquest Created by Susan Smith</dc:title>
  <dc:creator>Susan Smith</dc:creator>
  <cp:lastModifiedBy>Susan</cp:lastModifiedBy>
  <cp:revision>105</cp:revision>
  <cp:lastPrinted>2013-07-05T18:53:29Z</cp:lastPrinted>
  <dcterms:created xsi:type="dcterms:W3CDTF">2012-10-13T13:50:32Z</dcterms:created>
  <dcterms:modified xsi:type="dcterms:W3CDTF">2017-03-25T16:20:35Z</dcterms:modified>
</cp:coreProperties>
</file>